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301" r:id="rId3"/>
    <p:sldId id="278" r:id="rId4"/>
    <p:sldId id="275" r:id="rId5"/>
    <p:sldId id="277" r:id="rId6"/>
    <p:sldId id="283" r:id="rId7"/>
    <p:sldId id="285" r:id="rId8"/>
    <p:sldId id="279" r:id="rId9"/>
    <p:sldId id="281" r:id="rId10"/>
    <p:sldId id="276" r:id="rId11"/>
    <p:sldId id="303" r:id="rId12"/>
    <p:sldId id="286" r:id="rId13"/>
    <p:sldId id="299" r:id="rId14"/>
    <p:sldId id="300" r:id="rId15"/>
    <p:sldId id="270" r:id="rId16"/>
    <p:sldId id="261" r:id="rId17"/>
    <p:sldId id="264" r:id="rId18"/>
    <p:sldId id="295" r:id="rId19"/>
    <p:sldId id="302" r:id="rId20"/>
    <p:sldId id="296" r:id="rId21"/>
    <p:sldId id="298" r:id="rId22"/>
    <p:sldId id="287" r:id="rId23"/>
    <p:sldId id="260" r:id="rId24"/>
    <p:sldId id="258" r:id="rId25"/>
    <p:sldId id="288" r:id="rId26"/>
  </p:sldIdLst>
  <p:sldSz cx="12192000" cy="6858000"/>
  <p:notesSz cx="6858000" cy="9144000"/>
  <p:embeddedFontLst>
    <p:embeddedFont>
      <p:font typeface="Trebuchet MS" panose="020B0603020202020204" pitchFamily="34" charset="0"/>
      <p:regular r:id="rId28"/>
      <p:bold r:id="rId29"/>
      <p:italic r:id="rId30"/>
      <p:boldItalic r:id="rId31"/>
    </p:embeddedFont>
    <p:embeddedFont>
      <p:font typeface="나눔바른고딕" panose="020B0600000101010101" charset="-127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Yoon 윤고딕 530_TT" panose="02090603020101020101" pitchFamily="18" charset="-127"/>
      <p:regular r:id="rId40"/>
    </p:embeddedFont>
    <p:embeddedFont>
      <p:font typeface="-윤고딕310" panose="02030504000101010101" pitchFamily="18" charset="-127"/>
      <p:regular r:id="rId41"/>
    </p:embeddedFont>
    <p:embeddedFont>
      <p:font typeface="-윤고딕330" panose="02030504000101010101" pitchFamily="18" charset="-127"/>
      <p:regular r:id="rId42"/>
    </p:embeddedFont>
    <p:embeddedFont>
      <p:font typeface="08서울남산체 EB" panose="02020603020101020101" pitchFamily="18" charset="-127"/>
      <p:regular r:id="rId43"/>
    </p:embeddedFont>
    <p:embeddedFont>
      <p:font typeface="Forte" panose="03060902040502070203" pitchFamily="66" charset="0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B4B9"/>
    <a:srgbClr val="E669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0" autoAdjust="0"/>
    <p:restoredTop sz="75862" autoAdjust="0"/>
  </p:normalViewPr>
  <p:slideViewPr>
    <p:cSldViewPr snapToGrid="0">
      <p:cViewPr varScale="1">
        <p:scale>
          <a:sx n="65" d="100"/>
          <a:sy n="65" d="100"/>
        </p:scale>
        <p:origin x="142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97124-1A22-4794-B023-B1D46F97C049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84343-84CB-4C40-B3CA-4B1C367330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721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320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일정관리입니다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ko-KR" altLang="en-US" dirty="0" err="1"/>
              <a:t>간트차트와</a:t>
            </a:r>
            <a:r>
              <a:rPr lang="ko-KR" altLang="en-US" dirty="0"/>
              <a:t> </a:t>
            </a:r>
            <a:r>
              <a:rPr lang="ko-KR" altLang="en-US" dirty="0" err="1"/>
              <a:t>퍼트차트를</a:t>
            </a:r>
            <a:r>
              <a:rPr lang="ko-KR" altLang="en-US" dirty="0"/>
              <a:t> 이용해 일정관리를 하였습니다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ko-KR" altLang="en-US" dirty="0" err="1"/>
              <a:t>간트차트로</a:t>
            </a:r>
            <a:r>
              <a:rPr lang="ko-KR" altLang="en-US" dirty="0"/>
              <a:t> 프로젝트의 전체 일정을 한눈에 보기 쉽도록 하였고</a:t>
            </a:r>
            <a:r>
              <a:rPr lang="en-US" altLang="ko-KR" dirty="0"/>
              <a:t>, </a:t>
            </a:r>
            <a:r>
              <a:rPr lang="ko-KR" altLang="en-US" dirty="0" err="1"/>
              <a:t>퍼트차트를</a:t>
            </a:r>
            <a:r>
              <a:rPr lang="ko-KR" altLang="en-US" dirty="0"/>
              <a:t> 작성해 </a:t>
            </a:r>
            <a:r>
              <a:rPr lang="ko-KR" altLang="en-US" dirty="0" err="1"/>
              <a:t>크리티컬패쓰를</a:t>
            </a:r>
            <a:r>
              <a:rPr lang="ko-KR" altLang="en-US" dirty="0"/>
              <a:t> 찾고 작업간 병렬관계를 파악해 일정을 좀 더 효율적으로 관리하였습니다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이상으로 팀 소개 </a:t>
            </a:r>
            <a:r>
              <a:rPr lang="ko-KR" altLang="en-US"/>
              <a:t>기획 소개를 </a:t>
            </a:r>
            <a:r>
              <a:rPr lang="ko-KR" altLang="en-US" dirty="0"/>
              <a:t>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92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설계 파트입니다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수업시간에 다룬 클래스 다이어그램은 객체지향 언어에 알맞은 설계 방법이었지만 저희가 만든 프로젝트는 객체지향 언어를 사용하지 않고 클래스 개념보다 모듈개념으로 되어있는</a:t>
            </a:r>
            <a:r>
              <a:rPr lang="en-US" altLang="ko-KR" dirty="0"/>
              <a:t> </a:t>
            </a:r>
            <a:r>
              <a:rPr lang="ko-KR" altLang="en-US" dirty="0"/>
              <a:t>노드</a:t>
            </a:r>
            <a:r>
              <a:rPr lang="en-US" altLang="ko-KR" dirty="0"/>
              <a:t>JS</a:t>
            </a:r>
            <a:r>
              <a:rPr lang="ko-KR" altLang="en-US" dirty="0"/>
              <a:t>를 사용하여 정확한 클래스 다이어그램을 작성하기 어려웠습니다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화면에 보이는 상자들은 하나하나가 각각의 모듈입니다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모듈을 클래스로 정형화 해야 했기 때문에 모듈 최상단에 스테레오 타입을 추가하여 모듈들을 클래스로 </a:t>
            </a:r>
            <a:r>
              <a:rPr lang="ko-KR" altLang="en-US" dirty="0" err="1"/>
              <a:t>정형화하는</a:t>
            </a:r>
            <a:r>
              <a:rPr lang="ko-KR" altLang="en-US" dirty="0"/>
              <a:t> 방법을 선택하였고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가지의 스테레오 타입이 있는데</a:t>
            </a:r>
            <a:r>
              <a:rPr lang="en-US" altLang="ko-KR" dirty="0"/>
              <a:t>, get</a:t>
            </a:r>
            <a:r>
              <a:rPr lang="ko-KR" altLang="en-US" dirty="0"/>
              <a:t>스테레오는 화면 페이지를 읽는 모듈들이고 </a:t>
            </a:r>
            <a:r>
              <a:rPr lang="en-US" altLang="ko-KR" dirty="0"/>
              <a:t>POST</a:t>
            </a:r>
            <a:r>
              <a:rPr lang="ko-KR" altLang="en-US" dirty="0"/>
              <a:t>스테레오는 각 화면 페이지에서 데이터를 입력하여 데이터 베이스에 추가하거나 검색하는 모듈입니다</a:t>
            </a:r>
            <a:r>
              <a:rPr lang="en-US" altLang="ko-KR" dirty="0"/>
              <a:t>. </a:t>
            </a:r>
            <a:r>
              <a:rPr lang="ko-KR" altLang="en-US" dirty="0"/>
              <a:t>마지막으로 </a:t>
            </a:r>
            <a:r>
              <a:rPr lang="en-US" altLang="ko-KR" dirty="0"/>
              <a:t>global</a:t>
            </a:r>
            <a:r>
              <a:rPr lang="ko-KR" altLang="en-US" dirty="0"/>
              <a:t>스테레오는 </a:t>
            </a:r>
            <a:r>
              <a:rPr lang="en-US" altLang="ko-KR" dirty="0"/>
              <a:t>node </a:t>
            </a:r>
            <a:r>
              <a:rPr lang="en-US" altLang="ko-KR" dirty="0" err="1"/>
              <a:t>js</a:t>
            </a:r>
            <a:r>
              <a:rPr lang="ko-KR" altLang="en-US" dirty="0"/>
              <a:t>가 제공하는 전역 모듈들입니다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글로벌 스테레오 모듈들은 노드</a:t>
            </a:r>
            <a:r>
              <a:rPr lang="en-US" altLang="ko-KR" dirty="0" err="1"/>
              <a:t>js</a:t>
            </a:r>
            <a:r>
              <a:rPr lang="ko-KR" altLang="en-US" dirty="0"/>
              <a:t>에서 제공하는 </a:t>
            </a:r>
            <a:r>
              <a:rPr lang="ko-KR" altLang="en-US" dirty="0" err="1"/>
              <a:t>전역모듈들이기</a:t>
            </a:r>
            <a:r>
              <a:rPr lang="ko-KR" altLang="en-US" dirty="0"/>
              <a:t> 때문에 안의 메소드와 속성들이 다른 </a:t>
            </a:r>
            <a:r>
              <a:rPr lang="ko-KR" altLang="en-US" dirty="0" err="1"/>
              <a:t>모듈들에서</a:t>
            </a:r>
            <a:r>
              <a:rPr lang="ko-KR" altLang="en-US" dirty="0"/>
              <a:t> 접근 하여 사용할 수 있습니다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+</a:t>
            </a:r>
            <a:r>
              <a:rPr lang="ko-KR" altLang="en-US" dirty="0"/>
              <a:t>로 </a:t>
            </a:r>
            <a:r>
              <a:rPr lang="ko-KR" altLang="en-US" dirty="0" err="1"/>
              <a:t>퍼블릭으로</a:t>
            </a:r>
            <a:r>
              <a:rPr lang="ko-KR" altLang="en-US" dirty="0"/>
              <a:t> 지정해주었고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나머지 모듈들은 각각 모듈끼리 접근하여 사용하지 못하기 때문에 </a:t>
            </a:r>
            <a:r>
              <a:rPr lang="en-US" altLang="ko-KR" dirty="0"/>
              <a:t>–,</a:t>
            </a:r>
            <a:r>
              <a:rPr lang="ko-KR" altLang="en-US" dirty="0"/>
              <a:t> </a:t>
            </a:r>
            <a:r>
              <a:rPr lang="ko-KR" altLang="en-US" dirty="0" err="1"/>
              <a:t>프라이빗으로</a:t>
            </a:r>
            <a:r>
              <a:rPr lang="ko-KR" altLang="en-US" dirty="0"/>
              <a:t> 지정해 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화살표는 각각의 모듈에서 글로벌 </a:t>
            </a:r>
            <a:r>
              <a:rPr lang="ko-KR" altLang="en-US" dirty="0" err="1"/>
              <a:t>전역모듈로</a:t>
            </a:r>
            <a:r>
              <a:rPr lang="ko-KR" altLang="en-US" dirty="0"/>
              <a:t> 접근해 내부의 메소드를 사용하기때문에 연관관계로 지정해 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사실 아까 말씀드렸듯이 이 방법으론 정확한 설계를 하기 어려웠기 때문에 웹 서비스 프로젝트에서 주로 사용하는 페이지 네비게이션 다이어그램도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344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페이지 네비게이션 다이어그램은 한 페이지에서 이벤트가 발생하면 어느 페이지로 이동하는지 보여주는 다이어그램입니다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먼저 큰</a:t>
            </a:r>
            <a:r>
              <a:rPr lang="en-US" altLang="ko-KR" dirty="0"/>
              <a:t> </a:t>
            </a:r>
            <a:r>
              <a:rPr lang="ko-KR" altLang="en-US" dirty="0"/>
              <a:t>상자는 각각의 화면 페이지이고</a:t>
            </a:r>
            <a:r>
              <a:rPr lang="en-US" altLang="ko-KR" dirty="0"/>
              <a:t>, </a:t>
            </a:r>
            <a:r>
              <a:rPr lang="ko-KR" altLang="en-US" dirty="0"/>
              <a:t> 그 안에 있는 상자는 페이지 내에서 선택할 수 있는 버튼이고</a:t>
            </a:r>
            <a:r>
              <a:rPr lang="en-US" altLang="ko-KR" dirty="0"/>
              <a:t> </a:t>
            </a:r>
            <a:r>
              <a:rPr lang="ko-KR" altLang="en-US" dirty="0"/>
              <a:t>화살표는 이벤트가 발생될 때의 페이지 이동입니다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예를들어</a:t>
            </a:r>
            <a:r>
              <a:rPr lang="en-US" altLang="ko-KR" dirty="0"/>
              <a:t>, </a:t>
            </a:r>
            <a:r>
              <a:rPr lang="ko-KR" altLang="en-US" dirty="0"/>
              <a:t>기본페이지에서 회원가입 버튼을 누르면 </a:t>
            </a:r>
            <a:r>
              <a:rPr lang="en-US" altLang="ko-KR" dirty="0"/>
              <a:t>ADDUSER </a:t>
            </a:r>
            <a:r>
              <a:rPr lang="ko-KR" altLang="en-US" dirty="0"/>
              <a:t>페이지가 로딩되고</a:t>
            </a:r>
            <a:r>
              <a:rPr lang="en-US" altLang="ko-KR" dirty="0"/>
              <a:t>, </a:t>
            </a:r>
            <a:r>
              <a:rPr lang="ko-KR" altLang="en-US" dirty="0"/>
              <a:t>취소하기 버튼을 누르면 다시 기본페이지로 돌아가게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049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설계는 </a:t>
            </a:r>
            <a:r>
              <a:rPr lang="ko-KR" altLang="en-US" dirty="0" err="1"/>
              <a:t>시스템맵과</a:t>
            </a:r>
            <a:r>
              <a:rPr lang="ko-KR" altLang="en-US" dirty="0"/>
              <a:t> 시스템 프로세스를 정의해 설계를 진행하였습니다</a:t>
            </a:r>
            <a:r>
              <a:rPr lang="en-US" altLang="ko-KR" dirty="0"/>
              <a:t>. </a:t>
            </a:r>
            <a:r>
              <a:rPr lang="ko-KR" altLang="en-US" dirty="0"/>
              <a:t>시스템 </a:t>
            </a:r>
            <a:r>
              <a:rPr lang="ko-KR" altLang="en-US" dirty="0" err="1"/>
              <a:t>맵을</a:t>
            </a:r>
            <a:r>
              <a:rPr lang="ko-KR" altLang="en-US" dirty="0"/>
              <a:t> 통해 저희가 디자인 </a:t>
            </a:r>
            <a:r>
              <a:rPr lang="ko-KR" altLang="en-US" dirty="0" err="1"/>
              <a:t>해야할</a:t>
            </a:r>
            <a:r>
              <a:rPr lang="ko-KR" altLang="en-US" dirty="0"/>
              <a:t> 화면과 버튼들을 정리했고 시스템 프로세스를 통해 </a:t>
            </a:r>
            <a:r>
              <a:rPr lang="en-US" altLang="ko-KR" dirty="0"/>
              <a:t>UI </a:t>
            </a:r>
            <a:r>
              <a:rPr lang="ko-KR" altLang="en-US" dirty="0"/>
              <a:t>디자인의 흐름을 정의해 설계를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88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UI </a:t>
            </a:r>
            <a:r>
              <a:rPr lang="ko-KR" altLang="en-US" dirty="0"/>
              <a:t>프로토타입을 만들기 위해 </a:t>
            </a:r>
            <a:r>
              <a:rPr lang="ko-KR" altLang="en-US" dirty="0" err="1"/>
              <a:t>무료이미지</a:t>
            </a:r>
            <a:r>
              <a:rPr lang="ko-KR" altLang="en-US" dirty="0"/>
              <a:t> 저장소인 </a:t>
            </a:r>
            <a:r>
              <a:rPr lang="ko-KR" altLang="en-US" dirty="0" err="1"/>
              <a:t>픽사베이와</a:t>
            </a:r>
            <a:r>
              <a:rPr lang="ko-KR" altLang="en-US" dirty="0"/>
              <a:t> 온라인 프로토타이핑 툴 카카오 오븐을 활용하였으며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835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351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E5DB3-7244-47A2-883D-296B4AE0ABB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399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932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240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 만들기 화면입니다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en-US" altLang="ko-KR" dirty="0"/>
              <a:t>6</a:t>
            </a:r>
            <a:r>
              <a:rPr lang="ko-KR" altLang="en-US" dirty="0"/>
              <a:t>가지 항목을 작성 할 수 있는데 작성자 항목은 회원가입 </a:t>
            </a:r>
            <a:r>
              <a:rPr lang="ko-KR" altLang="en-US" dirty="0" err="1"/>
              <a:t>했을때의</a:t>
            </a:r>
            <a:r>
              <a:rPr lang="ko-KR" altLang="en-US" dirty="0"/>
              <a:t> 아이디로 고정되고</a:t>
            </a:r>
            <a:r>
              <a:rPr lang="en-US" altLang="ko-KR" dirty="0"/>
              <a:t>, </a:t>
            </a:r>
            <a:r>
              <a:rPr lang="ko-KR" altLang="en-US" dirty="0"/>
              <a:t>나머지 항목들은 자유롭게 입력 할 수 있습니다</a:t>
            </a:r>
            <a:r>
              <a:rPr lang="en-US" altLang="ko-KR" dirty="0"/>
              <a:t>. </a:t>
            </a:r>
            <a:r>
              <a:rPr lang="ko-KR" altLang="en-US" dirty="0"/>
              <a:t>여기서 방 생성 후에 방을 만든 사람만 방을 수정하거나 삭제 할 수 있도록 비밀번호 설정 기능을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394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 </a:t>
            </a:r>
            <a:r>
              <a:rPr lang="ko-KR" altLang="en-US" dirty="0"/>
              <a:t>저희는 총 </a:t>
            </a:r>
            <a:r>
              <a:rPr lang="en-US" altLang="ko-KR" dirty="0"/>
              <a:t>5</a:t>
            </a:r>
            <a:r>
              <a:rPr lang="ko-KR" altLang="en-US" dirty="0"/>
              <a:t>개 단계로 발표를 진행하겠습니다</a:t>
            </a:r>
            <a:r>
              <a:rPr lang="en-US" altLang="ko-KR" dirty="0"/>
              <a:t>. </a:t>
            </a:r>
            <a:r>
              <a:rPr lang="ko-KR" altLang="en-US" dirty="0"/>
              <a:t>첫번쨰로 팀과 프로젝트 기획 관련된 내용을 소개하고</a:t>
            </a:r>
            <a:r>
              <a:rPr lang="en-US" altLang="ko-KR" dirty="0"/>
              <a:t>, </a:t>
            </a:r>
            <a:r>
              <a:rPr lang="ko-KR" altLang="en-US" dirty="0"/>
              <a:t>두번째 설계에 관한 내용</a:t>
            </a:r>
            <a:r>
              <a:rPr lang="en-US" altLang="ko-KR" dirty="0"/>
              <a:t>, </a:t>
            </a:r>
            <a:r>
              <a:rPr lang="ko-KR" altLang="en-US" dirty="0"/>
              <a:t>세번째 프로젝트 스토리보드</a:t>
            </a:r>
            <a:r>
              <a:rPr lang="en-US" altLang="ko-KR" dirty="0"/>
              <a:t>, </a:t>
            </a:r>
            <a:r>
              <a:rPr lang="ko-KR" altLang="en-US" dirty="0"/>
              <a:t>네번째로 완성된 프로젝트에 관해서 어떻게 테스트했는지 소개 드린 뒤 시연영상을 보여드리고</a:t>
            </a:r>
            <a:r>
              <a:rPr lang="en-US" altLang="ko-KR" dirty="0"/>
              <a:t>, </a:t>
            </a:r>
            <a:r>
              <a:rPr lang="ko-KR" altLang="en-US" dirty="0"/>
              <a:t>마지막으로 저희 프로젝트의 기대효과 및 프로젝트 진행 소감을 말씀드린 후 발표를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794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게시판에서 삭제하기나 수정하기 버튼을 </a:t>
            </a:r>
            <a:r>
              <a:rPr lang="ko-KR" altLang="en-US" dirty="0" err="1"/>
              <a:t>클릭했을때</a:t>
            </a:r>
            <a:r>
              <a:rPr lang="ko-KR" altLang="en-US" dirty="0"/>
              <a:t> 나오게 되는 화면입니다</a:t>
            </a:r>
            <a:r>
              <a:rPr lang="en-US" altLang="ko-KR" dirty="0"/>
              <a:t>. </a:t>
            </a:r>
            <a:r>
              <a:rPr lang="ko-KR" altLang="en-US" dirty="0"/>
              <a:t>어떤 방에 대해</a:t>
            </a:r>
            <a:r>
              <a:rPr lang="en-US" altLang="ko-KR" dirty="0"/>
              <a:t> </a:t>
            </a:r>
            <a:r>
              <a:rPr lang="ko-KR" altLang="en-US" dirty="0"/>
              <a:t>삭제하기나 수정하기 버튼을 클릭할 경우 해당 방만 나오도록 하였고</a:t>
            </a:r>
            <a:r>
              <a:rPr lang="en-US" altLang="ko-KR" dirty="0"/>
              <a:t>, </a:t>
            </a:r>
            <a:r>
              <a:rPr lang="ko-KR" altLang="en-US" dirty="0"/>
              <a:t>좌측 하단에 비밀번호 입력창을 띄워 사용자가 비밀번호를 입력하게 되는데 입력된 비밀번호가 초기 방 생성시 입력했던 비밀번호와 일치하지 않을 시 패스워드 에러 </a:t>
            </a:r>
            <a:r>
              <a:rPr lang="ko-KR" altLang="en-US" dirty="0" err="1"/>
              <a:t>알림창이</a:t>
            </a:r>
            <a:r>
              <a:rPr lang="ko-KR" altLang="en-US" dirty="0"/>
              <a:t> 뜨도록 구현하였습니다</a:t>
            </a:r>
            <a:endParaRPr lang="en-US" altLang="ko-KR" dirty="0"/>
          </a:p>
          <a:p>
            <a:r>
              <a:rPr lang="ko-KR" altLang="en-US" dirty="0"/>
              <a:t>비밀번호가 일치할 경우 삭제하기의 경우엔 방이 게시판상에서 바로 삭제되고</a:t>
            </a:r>
            <a:r>
              <a:rPr lang="en-US" altLang="ko-KR" dirty="0"/>
              <a:t>, </a:t>
            </a:r>
            <a:r>
              <a:rPr lang="ko-KR" altLang="en-US" dirty="0"/>
              <a:t>수정하기의 경우엔 방 수정하기 페이지로 이동하게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608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게시판에서 방에 </a:t>
            </a:r>
            <a:r>
              <a:rPr lang="ko-KR" altLang="en-US" dirty="0" err="1"/>
              <a:t>입장했을때</a:t>
            </a:r>
            <a:r>
              <a:rPr lang="ko-KR" altLang="en-US" dirty="0"/>
              <a:t> 나오게 되는 </a:t>
            </a:r>
            <a:r>
              <a:rPr lang="ko-KR" altLang="en-US" dirty="0" err="1"/>
              <a:t>채팅방</a:t>
            </a:r>
            <a:r>
              <a:rPr lang="ko-KR" altLang="en-US" dirty="0"/>
              <a:t> 화면입니다</a:t>
            </a:r>
            <a:r>
              <a:rPr lang="en-US" altLang="ko-KR" dirty="0"/>
              <a:t>. </a:t>
            </a:r>
            <a:r>
              <a:rPr lang="ko-KR" altLang="en-US" dirty="0"/>
              <a:t>먼저 연결하기 버튼을 통해 채팅방에 입장한 후 메시지 데이터를 입력해 전송버튼으로 메시지를 전송 할 수 있습니다</a:t>
            </a:r>
            <a:r>
              <a:rPr lang="en-US" altLang="ko-KR" dirty="0"/>
              <a:t>. </a:t>
            </a:r>
            <a:r>
              <a:rPr lang="ko-KR" altLang="en-US" dirty="0"/>
              <a:t>또한 결과 지우기 버튼을 통해 </a:t>
            </a:r>
            <a:r>
              <a:rPr lang="ko-KR" altLang="en-US" dirty="0" err="1"/>
              <a:t>채팅방</a:t>
            </a:r>
            <a:r>
              <a:rPr lang="ko-KR" altLang="en-US" dirty="0"/>
              <a:t> 내에서 사용자들이 주고 받았던 메시지들을 삭제 할 수 있도록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5905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통합 테스트 화면입니다</a:t>
            </a:r>
            <a:r>
              <a:rPr lang="en-US" altLang="ko-KR" dirty="0"/>
              <a:t>. </a:t>
            </a:r>
            <a:r>
              <a:rPr lang="ko-KR" altLang="en-US" dirty="0"/>
              <a:t>구현을 완료한 뒤에 이전에 작성했던 테스트 계획서</a:t>
            </a:r>
            <a:r>
              <a:rPr lang="en-US" altLang="ko-KR" dirty="0"/>
              <a:t>, </a:t>
            </a:r>
            <a:r>
              <a:rPr lang="ko-KR" altLang="en-US" dirty="0"/>
              <a:t>테스트 체크리스트를 활용하여 저희가 기획했던 기능들이 제대로 구현 됐는지 확인하는 테스트 문서를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038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220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기대효과로 많은 사람들이 팀원을 구하지 못하여 운동을 하지 못하는 상황을 줄이고</a:t>
            </a:r>
            <a:r>
              <a:rPr lang="en-US" altLang="ko-KR" dirty="0"/>
              <a:t>, </a:t>
            </a:r>
            <a:r>
              <a:rPr lang="ko-KR" altLang="en-US" dirty="0"/>
              <a:t>더 나아가 </a:t>
            </a:r>
            <a:r>
              <a:rPr lang="ko-KR" altLang="en-US" dirty="0" err="1"/>
              <a:t>농구뿐만</a:t>
            </a:r>
            <a:r>
              <a:rPr lang="ko-KR" altLang="en-US" dirty="0"/>
              <a:t> 아니라 축구나 야구 등 팀원이 필요한 운동에도 적용할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 프로젝트를 통하여 </a:t>
            </a:r>
            <a:r>
              <a:rPr lang="ko-KR" altLang="en-US" dirty="0" err="1"/>
              <a:t>느낀것은</a:t>
            </a:r>
            <a:r>
              <a:rPr lang="ko-KR" altLang="en-US" dirty="0"/>
              <a:t> 항상 주먹구구식으로 코딩을 해와서 사실 처음으로 실제 프로젝트를 체계적으로 진행해서 몇 주 동안 힘들었지만 다 </a:t>
            </a:r>
            <a:r>
              <a:rPr lang="ko-KR" altLang="en-US" dirty="0" err="1"/>
              <a:t>하고나니</a:t>
            </a:r>
            <a:r>
              <a:rPr lang="ko-KR" altLang="en-US" dirty="0"/>
              <a:t> 구현 전 분석과 설계가 얼마나 중요한지 느낄 수 있었고</a:t>
            </a:r>
            <a:r>
              <a:rPr lang="en-US" altLang="ko-KR" dirty="0"/>
              <a:t>, </a:t>
            </a:r>
            <a:r>
              <a:rPr lang="ko-KR" altLang="en-US" dirty="0"/>
              <a:t>뿌듯했습니다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0087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319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구성되어있고</a:t>
            </a:r>
            <a:r>
              <a:rPr lang="en-US" altLang="ko-KR" dirty="0"/>
              <a:t>, </a:t>
            </a:r>
            <a:r>
              <a:rPr lang="ko-KR" altLang="en-US" dirty="0"/>
              <a:t>짧은 기간에 프로젝트를 </a:t>
            </a:r>
            <a:r>
              <a:rPr lang="ko-KR" altLang="en-US" dirty="0" err="1"/>
              <a:t>완성해야했고</a:t>
            </a:r>
            <a:r>
              <a:rPr lang="en-US" altLang="ko-KR" dirty="0"/>
              <a:t>, </a:t>
            </a:r>
            <a:r>
              <a:rPr lang="ko-KR" altLang="en-US" dirty="0"/>
              <a:t>경험도 적었기 때문에 다양한 의견을 자유롭게 주고받고 수렴할 수 있는 민주적 팀 구성방법을 채택해 프로젝트를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675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기획의도 입니다</a:t>
            </a:r>
            <a:r>
              <a:rPr lang="en-US" altLang="ko-KR" dirty="0"/>
              <a:t>. </a:t>
            </a:r>
            <a:r>
              <a:rPr lang="ko-KR" altLang="en-US" dirty="0"/>
              <a:t>운동을 좋아하고 즐기는 사람은 많지만 개인이 즐길 수 있는 운동이 아닌 팀을 이루어 즐기는 운동을 하기 위해 사람을 모으는 것은 쉬운 일이 아니라는 것을 문제로 인식했습니다</a:t>
            </a:r>
            <a:r>
              <a:rPr lang="en-US" altLang="ko-KR" dirty="0"/>
              <a:t>.</a:t>
            </a:r>
            <a:r>
              <a:rPr lang="ko-KR" altLang="en-US" dirty="0"/>
              <a:t> 그래서 저희는 이러한 문제를 해결하기 위해 다른 사람과 팀을 구성 할 수 있는 웹 서비스를 기획하였습니다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459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저희가 기획한 프로젝트에서 필수적으로 요구되는 사항들로 생각되는 회원가입 </a:t>
            </a:r>
            <a:r>
              <a:rPr lang="ko-KR" altLang="en-US" dirty="0" err="1"/>
              <a:t>부터</a:t>
            </a:r>
            <a:r>
              <a:rPr lang="ko-KR" altLang="en-US" dirty="0"/>
              <a:t> 메시지 보내기까지의 요구사항들을 바탕으로 </a:t>
            </a:r>
            <a:r>
              <a:rPr lang="ko-KR" altLang="en-US" dirty="0" err="1"/>
              <a:t>유즈케이스</a:t>
            </a:r>
            <a:r>
              <a:rPr lang="ko-KR" altLang="en-US" dirty="0"/>
              <a:t> 다이어그램을 작성했습니다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회원가입을 해야 모든 서비스를 </a:t>
            </a:r>
            <a:r>
              <a:rPr lang="ko-KR" altLang="en-US" dirty="0" err="1"/>
              <a:t>사용할수있고</a:t>
            </a:r>
            <a:r>
              <a:rPr lang="en-US" altLang="ko-KR" dirty="0"/>
              <a:t>, </a:t>
            </a:r>
            <a:r>
              <a:rPr lang="ko-KR" altLang="en-US" dirty="0"/>
              <a:t>로그인을 하여야 방 만들기 및 채팅방에 입장 할 수 있도록 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325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저희가 프로젝트를 진행하면서 사용했던 관리도구들에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/>
              <a:t>먼저 깃의 </a:t>
            </a:r>
            <a:r>
              <a:rPr lang="ko-KR" altLang="en-US" dirty="0" err="1"/>
              <a:t>깃허브를</a:t>
            </a:r>
            <a:r>
              <a:rPr lang="ko-KR" altLang="en-US" dirty="0"/>
              <a:t> 통해 소스코드를 공유하였고</a:t>
            </a:r>
            <a:r>
              <a:rPr lang="en-US" altLang="ko-KR" dirty="0"/>
              <a:t>, </a:t>
            </a:r>
            <a:r>
              <a:rPr lang="ko-KR" altLang="en-US" dirty="0"/>
              <a:t>아사나를 통해 프로젝트 일정 및 작업 우선순위 관리</a:t>
            </a:r>
            <a:r>
              <a:rPr lang="en-US" altLang="ko-KR" dirty="0"/>
              <a:t>, </a:t>
            </a:r>
            <a:r>
              <a:rPr lang="ko-KR" altLang="en-US" dirty="0"/>
              <a:t>팀원간 의사소통을 하였고</a:t>
            </a:r>
            <a:r>
              <a:rPr lang="en-US" altLang="ko-KR" dirty="0"/>
              <a:t>, </a:t>
            </a:r>
            <a:r>
              <a:rPr lang="ko-KR" altLang="en-US" dirty="0"/>
              <a:t>프로젝트 진행 간 나오게 되는 산출물들은 네이버 클라우드에 저장해 관리하였습니다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878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실제 저희가 산출물 관리도구를 활용해 활동한 사진들입니다</a:t>
            </a:r>
            <a:r>
              <a:rPr lang="en-US" altLang="ko-KR" dirty="0"/>
              <a:t>. </a:t>
            </a:r>
            <a:r>
              <a:rPr lang="ko-KR" altLang="en-US" dirty="0"/>
              <a:t>우선 깃을 사용하여</a:t>
            </a:r>
            <a:r>
              <a:rPr lang="en-US" altLang="ko-KR" dirty="0"/>
              <a:t> </a:t>
            </a:r>
            <a:r>
              <a:rPr lang="ko-KR" altLang="en-US" dirty="0"/>
              <a:t>소스코드를 백업 할 뿐만 아니라 통합관리를 효율적으로 할 수 있었습니다</a:t>
            </a:r>
            <a:r>
              <a:rPr lang="en-US" altLang="ko-KR" dirty="0"/>
              <a:t>. </a:t>
            </a:r>
            <a:r>
              <a:rPr lang="ko-KR" altLang="en-US" dirty="0"/>
              <a:t>다음으로 아사나를 통해 프로젝트의 전체 일정을 관리하고 각 조원에게 일을 분담해주는 기능을 사용해 일정관리를 효율적으로 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여기서 나오게 되는 최종 산출물들을 네이버 클라우드 </a:t>
            </a:r>
            <a:r>
              <a:rPr lang="ko-KR" altLang="en-US" dirty="0" err="1"/>
              <a:t>난소공</a:t>
            </a:r>
            <a:r>
              <a:rPr lang="ko-KR" altLang="en-US" dirty="0"/>
              <a:t> 폴더에 저장하고 팀원 모두에게 공유를 걸어 자유롭게 산출물들을 확인하고 관리할 수 있도록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639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217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84343-84CB-4C40-B3CA-4B1C3673301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027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7D72-E1FF-40E5-A573-9CFD70F3549A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7DE7C-5D47-448B-86E3-4893F2B4C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45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7D72-E1FF-40E5-A573-9CFD70F3549A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7DE7C-5D47-448B-86E3-4893F2B4C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32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7D72-E1FF-40E5-A573-9CFD70F3549A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7DE7C-5D47-448B-86E3-4893F2B4C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370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7D72-E1FF-40E5-A573-9CFD70F3549A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7DE7C-5D47-448B-86E3-4893F2B4C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77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7D72-E1FF-40E5-A573-9CFD70F3549A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7DE7C-5D47-448B-86E3-4893F2B4C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735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7D72-E1FF-40E5-A573-9CFD70F3549A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7DE7C-5D47-448B-86E3-4893F2B4C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821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7D72-E1FF-40E5-A573-9CFD70F3549A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7DE7C-5D47-448B-86E3-4893F2B4C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815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7D72-E1FF-40E5-A573-9CFD70F3549A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7DE7C-5D47-448B-86E3-4893F2B4C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70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7D72-E1FF-40E5-A573-9CFD70F3549A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7DE7C-5D47-448B-86E3-4893F2B4C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82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7D72-E1FF-40E5-A573-9CFD70F3549A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7DE7C-5D47-448B-86E3-4893F2B4C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347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7D72-E1FF-40E5-A573-9CFD70F3549A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7DE7C-5D47-448B-86E3-4893F2B4C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44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27D72-E1FF-40E5-A573-9CFD70F3549A}" type="datetimeFigureOut">
              <a:rPr lang="ko-KR" altLang="en-US" smtClean="0"/>
              <a:t>2017-06-09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7DE7C-5D47-448B-86E3-4893F2B4C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787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938405"/>
            <a:ext cx="10363200" cy="14700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694179"/>
            <a:ext cx="8534400" cy="1752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2085" y="-11240"/>
            <a:ext cx="12194085" cy="6869240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3695734" y="1235465"/>
            <a:ext cx="4908335" cy="3816424"/>
          </a:xfrm>
          <a:prstGeom prst="rect">
            <a:avLst/>
          </a:prstGeom>
          <a:noFill/>
          <a:ln>
            <a:solidFill>
              <a:srgbClr val="FFF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0" y="1512234"/>
            <a:ext cx="1219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orte" pitchFamily="66" charset="0"/>
                <a:ea typeface="08서울남산체 EB" pitchFamily="18" charset="-127"/>
              </a:rPr>
              <a:t>우리같이</a:t>
            </a:r>
            <a:endParaRPr lang="en-US" altLang="ko-KR" sz="3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orte" pitchFamily="66" charset="0"/>
              <a:ea typeface="08서울남산체 E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orte" pitchFamily="66" charset="0"/>
                <a:ea typeface="08서울남산체 EB" pitchFamily="18" charset="-127"/>
              </a:rPr>
              <a:t>농구 </a:t>
            </a:r>
            <a:r>
              <a:rPr lang="ko-KR" altLang="en-US" sz="72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orte" pitchFamily="66" charset="0"/>
                <a:ea typeface="08서울남산체 EB" pitchFamily="18" charset="-127"/>
              </a:rPr>
              <a:t>할래</a:t>
            </a:r>
            <a:r>
              <a:rPr lang="ko-KR" altLang="en-US" sz="7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orte" pitchFamily="66" charset="0"/>
                <a:ea typeface="08서울남산체 EB" pitchFamily="18" charset="-127"/>
              </a:rPr>
              <a:t> </a:t>
            </a:r>
            <a:r>
              <a:rPr lang="en-US" altLang="ko-KR" sz="7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orte" pitchFamily="66" charset="0"/>
                <a:ea typeface="08서울남산체 EB" pitchFamily="18" charset="-127"/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95734" y="5267914"/>
            <a:ext cx="4908335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1500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</a:t>
            </a:r>
            <a:r>
              <a:rPr lang="ko-KR" altLang="en-US" sz="1500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농구를 즐기고 싶은 사람들을 위한 웹 서비스</a:t>
            </a:r>
            <a:r>
              <a:rPr lang="en-US" altLang="ko-KR" sz="1500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-</a:t>
            </a:r>
            <a:endParaRPr lang="ko-KR" altLang="en-US" sz="1500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78761" y="6181233"/>
            <a:ext cx="4713239" cy="564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 TEAM </a:t>
            </a:r>
            <a:r>
              <a:rPr lang="ko-KR" altLang="en-US" sz="1600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난</a:t>
            </a:r>
            <a:r>
              <a:rPr lang="en-US" altLang="ko-KR" sz="1600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r>
              <a:rPr lang="ko-KR" altLang="en-US" sz="1600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소</a:t>
            </a:r>
            <a:r>
              <a:rPr lang="en-US" altLang="ko-KR" sz="1600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r>
              <a:rPr lang="ko-KR" altLang="en-US" sz="1600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공</a:t>
            </a:r>
            <a:r>
              <a:rPr lang="en-US" altLang="ko-KR" sz="1600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&gt;</a:t>
            </a:r>
          </a:p>
          <a:p>
            <a:pPr algn="ctr"/>
            <a:r>
              <a:rPr lang="ko-KR" altLang="en-US" sz="1467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한호정</a:t>
            </a:r>
            <a:r>
              <a:rPr lang="en-US" altLang="ko-KR" sz="1467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1467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심재민</a:t>
            </a:r>
            <a:r>
              <a:rPr lang="en-US" altLang="ko-KR" sz="1467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1467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김동현</a:t>
            </a:r>
            <a:r>
              <a:rPr lang="en-US" altLang="ko-KR" sz="1467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1467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황도훈</a:t>
            </a:r>
            <a:r>
              <a:rPr lang="en-US" altLang="ko-KR" sz="1467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1467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이현우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01" y="249004"/>
            <a:ext cx="23813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[ </a:t>
            </a:r>
            <a:r>
              <a:rPr lang="ko-KR" altLang="en-US" sz="1900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소프트웨어 공학 </a:t>
            </a:r>
            <a:r>
              <a:rPr lang="en-US" altLang="ko-KR" sz="1900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]</a:t>
            </a:r>
            <a:endParaRPr lang="ko-KR" altLang="en-US" sz="19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357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7" grpId="0" animBg="1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" y="845419"/>
            <a:ext cx="1219199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  일정</a:t>
            </a:r>
            <a:r>
              <a:rPr lang="en-US" altLang="ko-KR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관리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6095999" y="1631248"/>
            <a:ext cx="0" cy="4608512"/>
          </a:xfrm>
          <a:prstGeom prst="line">
            <a:avLst/>
          </a:prstGeom>
          <a:ln w="38100">
            <a:solidFill>
              <a:srgbClr val="53B4B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366" y="2208650"/>
            <a:ext cx="5360019" cy="34537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85" y="6001233"/>
            <a:ext cx="6095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&lt;  GANTT Chart  &gt;</a:t>
            </a:r>
            <a:endParaRPr lang="ko-KR" altLang="en-US" sz="2500" b="1" dirty="0">
              <a:solidFill>
                <a:srgbClr val="507185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1" y="5996189"/>
            <a:ext cx="6095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&lt;  PERT Chart  &gt;</a:t>
            </a:r>
            <a:endParaRPr lang="ko-KR" altLang="en-US" sz="2500" b="1" dirty="0">
              <a:solidFill>
                <a:srgbClr val="507185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314" y="843194"/>
            <a:ext cx="12055151" cy="595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1" y="1645201"/>
            <a:ext cx="5719666" cy="4202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모서리가 둥근 직사각형 5"/>
          <p:cNvSpPr/>
          <p:nvPr/>
        </p:nvSpPr>
        <p:spPr>
          <a:xfrm>
            <a:off x="9677400" y="251988"/>
            <a:ext cx="2270760" cy="361235"/>
          </a:xfrm>
          <a:prstGeom prst="roundRect">
            <a:avLst/>
          </a:prstGeom>
          <a:solidFill>
            <a:srgbClr val="FFFFFF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우리같이 농구 </a:t>
            </a:r>
            <a:r>
              <a:rPr lang="ko-KR" altLang="en-US" sz="1867" dirty="0" err="1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할래</a:t>
            </a:r>
            <a:r>
              <a:rPr lang="en-US" altLang="ko-KR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1867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79077" y="290058"/>
            <a:ext cx="5805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 </a:t>
            </a:r>
            <a:r>
              <a:rPr lang="en-US" altLang="ko-KR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기획     설계    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스토리보드     테스트 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     기대효과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305576" y="270298"/>
            <a:ext cx="1271115" cy="346938"/>
          </a:xfrm>
          <a:prstGeom prst="rect">
            <a:avLst/>
          </a:prstGeom>
          <a:noFill/>
          <a:ln w="19050">
            <a:solidFill>
              <a:srgbClr val="FFFF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95822231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" y="845419"/>
            <a:ext cx="1219199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  Class Design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5314" y="843194"/>
            <a:ext cx="12055151" cy="595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16" y="1512205"/>
            <a:ext cx="11546944" cy="5044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1" name="모서리가 둥근 직사각형 5"/>
          <p:cNvSpPr/>
          <p:nvPr/>
        </p:nvSpPr>
        <p:spPr>
          <a:xfrm>
            <a:off x="9677400" y="251988"/>
            <a:ext cx="2270760" cy="361235"/>
          </a:xfrm>
          <a:prstGeom prst="roundRect">
            <a:avLst/>
          </a:prstGeom>
          <a:solidFill>
            <a:srgbClr val="FFFFFF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우리같이 농구 </a:t>
            </a:r>
            <a:r>
              <a:rPr lang="ko-KR" altLang="en-US" sz="1867" dirty="0" err="1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할래</a:t>
            </a:r>
            <a:r>
              <a:rPr lang="en-US" altLang="ko-KR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1867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9077" y="290058"/>
            <a:ext cx="5805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 </a:t>
            </a:r>
            <a:r>
              <a:rPr lang="en-US" altLang="ko-KR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기획     설계    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스토리보드     테스트 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     기대효과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595115" y="302622"/>
            <a:ext cx="563040" cy="310601"/>
          </a:xfrm>
          <a:prstGeom prst="rect">
            <a:avLst/>
          </a:prstGeom>
          <a:noFill/>
          <a:ln w="19050">
            <a:solidFill>
              <a:srgbClr val="FFFF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79682515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" y="845419"/>
            <a:ext cx="1219199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  Class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213091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&lt;   Page Navigation Diagram   &gt;</a:t>
            </a:r>
            <a:endParaRPr lang="ko-KR" altLang="en-US" sz="2500" b="1" dirty="0">
              <a:solidFill>
                <a:srgbClr val="507185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2" name="Picture 3" descr="C:\Users\user\Desktop\캡처1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002" y="1602118"/>
            <a:ext cx="8183634" cy="452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5314" y="843194"/>
            <a:ext cx="12055151" cy="595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" name="모서리가 둥근 직사각형 5"/>
          <p:cNvSpPr/>
          <p:nvPr/>
        </p:nvSpPr>
        <p:spPr>
          <a:xfrm>
            <a:off x="9677400" y="251988"/>
            <a:ext cx="2270760" cy="361235"/>
          </a:xfrm>
          <a:prstGeom prst="roundRect">
            <a:avLst/>
          </a:prstGeom>
          <a:solidFill>
            <a:srgbClr val="FFFFFF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우리같이 농구 </a:t>
            </a:r>
            <a:r>
              <a:rPr lang="ko-KR" altLang="en-US" sz="1867" dirty="0" err="1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할래</a:t>
            </a:r>
            <a:r>
              <a:rPr lang="en-US" altLang="ko-KR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1867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79077" y="290058"/>
            <a:ext cx="5805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 </a:t>
            </a:r>
            <a:r>
              <a:rPr lang="en-US" altLang="ko-KR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기획     설계    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스토리보드     테스트 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     기대효과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595115" y="302622"/>
            <a:ext cx="563040" cy="310601"/>
          </a:xfrm>
          <a:prstGeom prst="rect">
            <a:avLst/>
          </a:prstGeom>
          <a:noFill/>
          <a:ln w="19050">
            <a:solidFill>
              <a:srgbClr val="FFFF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18866651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" y="845419"/>
            <a:ext cx="1219199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  UI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39951" y="6172219"/>
            <a:ext cx="6612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&lt;   System Map   &gt;</a:t>
            </a:r>
            <a:endParaRPr lang="ko-KR" altLang="en-US" sz="3000" b="1" dirty="0">
              <a:solidFill>
                <a:srgbClr val="507185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82" y="1564575"/>
            <a:ext cx="5477618" cy="38984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32264"/>
            <a:ext cx="6228080" cy="40198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45200" y="6172219"/>
            <a:ext cx="6612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&lt;   System Process </a:t>
            </a:r>
            <a:r>
              <a:rPr lang="ko-KR" altLang="en-US" sz="30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정의   </a:t>
            </a:r>
            <a:r>
              <a:rPr lang="en-US" altLang="ko-KR" sz="30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&gt;</a:t>
            </a:r>
            <a:endParaRPr lang="ko-KR" altLang="en-US" sz="3000" b="1" dirty="0">
              <a:solidFill>
                <a:srgbClr val="507185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314" y="843194"/>
            <a:ext cx="12055151" cy="595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7" name="모서리가 둥근 직사각형 5"/>
          <p:cNvSpPr/>
          <p:nvPr/>
        </p:nvSpPr>
        <p:spPr>
          <a:xfrm>
            <a:off x="9677400" y="251988"/>
            <a:ext cx="2270760" cy="361235"/>
          </a:xfrm>
          <a:prstGeom prst="roundRect">
            <a:avLst/>
          </a:prstGeom>
          <a:solidFill>
            <a:srgbClr val="FFFFFF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우리같이 농구 </a:t>
            </a:r>
            <a:r>
              <a:rPr lang="ko-KR" altLang="en-US" sz="1867" dirty="0" err="1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할래</a:t>
            </a:r>
            <a:r>
              <a:rPr lang="en-US" altLang="ko-KR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1867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79077" y="290058"/>
            <a:ext cx="5805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 </a:t>
            </a:r>
            <a:r>
              <a:rPr lang="en-US" altLang="ko-KR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기획     설계    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스토리보드     테스트 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     기대효과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595115" y="302622"/>
            <a:ext cx="563040" cy="310601"/>
          </a:xfrm>
          <a:prstGeom prst="rect">
            <a:avLst/>
          </a:prstGeom>
          <a:noFill/>
          <a:ln w="19050">
            <a:solidFill>
              <a:srgbClr val="FFFF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94455282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" y="845419"/>
            <a:ext cx="1219199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  </a:t>
            </a:r>
            <a:r>
              <a:rPr lang="ko-KR" altLang="en-US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초기 </a:t>
            </a:r>
            <a:r>
              <a:rPr lang="en-US" altLang="ko-KR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UI Design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373" y="1802332"/>
            <a:ext cx="2869274" cy="1904486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697" y="1813951"/>
            <a:ext cx="1701634" cy="190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:\Users\k32\Desktop\게시판그림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733" y="3887736"/>
            <a:ext cx="2834250" cy="194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594" y="1802331"/>
            <a:ext cx="2997427" cy="40856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695" y="3912357"/>
            <a:ext cx="1701635" cy="19483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39952" y="6172219"/>
            <a:ext cx="122319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&lt;   </a:t>
            </a:r>
            <a:r>
              <a:rPr lang="ko-KR" altLang="en-US" sz="30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무료 이미지 저장소 </a:t>
            </a:r>
            <a:r>
              <a:rPr lang="en-US" altLang="ko-KR" sz="3000" b="1" dirty="0" err="1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Pixabay</a:t>
            </a:r>
            <a:r>
              <a:rPr lang="en-US" altLang="ko-KR" sz="30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 /  </a:t>
            </a:r>
            <a:r>
              <a:rPr lang="ko-KR" altLang="en-US" sz="30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온라인 프로토타이핑 툴 </a:t>
            </a:r>
            <a:r>
              <a:rPr lang="en-US" altLang="ko-KR" sz="30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OVEN </a:t>
            </a:r>
            <a:r>
              <a:rPr lang="ko-KR" altLang="en-US" sz="30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활용   </a:t>
            </a:r>
            <a:r>
              <a:rPr lang="en-US" altLang="ko-KR" sz="30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&gt;</a:t>
            </a:r>
            <a:endParaRPr lang="ko-KR" altLang="en-US" sz="3000" b="1" dirty="0">
              <a:solidFill>
                <a:srgbClr val="507185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314" y="843194"/>
            <a:ext cx="12055151" cy="595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22" name="모서리가 둥근 직사각형 5"/>
          <p:cNvSpPr/>
          <p:nvPr/>
        </p:nvSpPr>
        <p:spPr>
          <a:xfrm>
            <a:off x="9677400" y="251988"/>
            <a:ext cx="2270760" cy="361235"/>
          </a:xfrm>
          <a:prstGeom prst="roundRect">
            <a:avLst/>
          </a:prstGeom>
          <a:solidFill>
            <a:srgbClr val="FFFFFF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우리같이 농구 </a:t>
            </a:r>
            <a:r>
              <a:rPr lang="ko-KR" altLang="en-US" sz="1867" dirty="0" err="1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할래</a:t>
            </a:r>
            <a:r>
              <a:rPr lang="en-US" altLang="ko-KR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1867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79077" y="290058"/>
            <a:ext cx="5805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 </a:t>
            </a:r>
            <a:r>
              <a:rPr lang="en-US" altLang="ko-KR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기획     설계    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스토리보드     테스트 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     기대효과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595115" y="302622"/>
            <a:ext cx="563040" cy="310601"/>
          </a:xfrm>
          <a:prstGeom prst="rect">
            <a:avLst/>
          </a:prstGeom>
          <a:noFill/>
          <a:ln w="19050">
            <a:solidFill>
              <a:srgbClr val="FFFF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1063818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816134" y="1192768"/>
            <a:ext cx="2371146" cy="454435"/>
          </a:xfrm>
          <a:prstGeom prst="roundRect">
            <a:avLst/>
          </a:prstGeom>
          <a:solidFill>
            <a:srgbClr val="9CD4D7"/>
          </a:solidFill>
          <a:ln>
            <a:solidFill>
              <a:srgbClr val="9CD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우리같이 농구 </a:t>
            </a:r>
            <a:r>
              <a:rPr lang="ko-KR" altLang="en-US" sz="1400" b="1" dirty="0" err="1"/>
              <a:t>할래</a:t>
            </a:r>
            <a:r>
              <a:rPr lang="en-US" altLang="ko-KR" sz="1400" b="1" dirty="0"/>
              <a:t>? </a:t>
            </a:r>
            <a:r>
              <a:rPr lang="ko-KR" altLang="en-US" sz="1400" b="1" dirty="0"/>
              <a:t>접속</a:t>
            </a:r>
          </a:p>
        </p:txBody>
      </p:sp>
      <p:cxnSp>
        <p:nvCxnSpPr>
          <p:cNvPr id="7" name="직선 화살표 연결선 6"/>
          <p:cNvCxnSpPr>
            <a:stCxn id="57" idx="2"/>
            <a:endCxn id="24" idx="0"/>
          </p:cNvCxnSpPr>
          <p:nvPr/>
        </p:nvCxnSpPr>
        <p:spPr>
          <a:xfrm flipH="1">
            <a:off x="4100988" y="2556340"/>
            <a:ext cx="1908764" cy="618810"/>
          </a:xfrm>
          <a:prstGeom prst="straightConnector1">
            <a:avLst/>
          </a:prstGeom>
          <a:ln w="28575">
            <a:solidFill>
              <a:srgbClr val="357F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6045556" y="1650156"/>
            <a:ext cx="0" cy="451749"/>
          </a:xfrm>
          <a:prstGeom prst="straightConnector1">
            <a:avLst/>
          </a:prstGeom>
          <a:ln w="28575">
            <a:solidFill>
              <a:srgbClr val="357F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  <a:endCxn id="85" idx="0"/>
          </p:cNvCxnSpPr>
          <p:nvPr/>
        </p:nvCxnSpPr>
        <p:spPr>
          <a:xfrm>
            <a:off x="6009752" y="2556340"/>
            <a:ext cx="2028124" cy="589916"/>
          </a:xfrm>
          <a:prstGeom prst="straightConnector1">
            <a:avLst/>
          </a:prstGeom>
          <a:ln w="28575">
            <a:solidFill>
              <a:srgbClr val="357F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123777" y="3175150"/>
            <a:ext cx="1954422" cy="454435"/>
          </a:xfrm>
          <a:prstGeom prst="roundRect">
            <a:avLst/>
          </a:prstGeom>
          <a:solidFill>
            <a:srgbClr val="E66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회원가입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3335242" y="3941513"/>
            <a:ext cx="1553794" cy="454435"/>
          </a:xfrm>
          <a:prstGeom prst="roundRect">
            <a:avLst/>
          </a:prstGeom>
          <a:solidFill>
            <a:srgbClr val="9CD4D7"/>
          </a:solidFill>
          <a:ln>
            <a:solidFill>
              <a:srgbClr val="9CD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필수</a:t>
            </a:r>
            <a:r>
              <a:rPr lang="en-US" altLang="ko-KR" sz="1400" b="1" dirty="0"/>
              <a:t>&amp;</a:t>
            </a:r>
            <a:r>
              <a:rPr lang="ko-KR" altLang="en-US" sz="1400" b="1" dirty="0"/>
              <a:t>선택 사항 </a:t>
            </a:r>
            <a:br>
              <a:rPr lang="en-US" altLang="ko-KR" sz="1400" b="1" dirty="0"/>
            </a:br>
            <a:r>
              <a:rPr lang="ko-KR" altLang="en-US" sz="1400" b="1" dirty="0"/>
              <a:t>입력</a:t>
            </a: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4100988" y="3662881"/>
            <a:ext cx="0" cy="292280"/>
          </a:xfrm>
          <a:prstGeom prst="straightConnector1">
            <a:avLst/>
          </a:prstGeom>
          <a:ln w="28575">
            <a:solidFill>
              <a:srgbClr val="357F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3106603" y="4769740"/>
            <a:ext cx="2011071" cy="454435"/>
          </a:xfrm>
          <a:prstGeom prst="roundRect">
            <a:avLst/>
          </a:prstGeom>
          <a:solidFill>
            <a:srgbClr val="9CD4D7"/>
          </a:solidFill>
          <a:ln>
            <a:solidFill>
              <a:srgbClr val="9CD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가입완료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7074316" y="2531327"/>
            <a:ext cx="995246" cy="45443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7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r>
              <a:rPr lang="en-US" altLang="ko-KR" sz="17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700" b="1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6951523" y="3146256"/>
            <a:ext cx="2172705" cy="454435"/>
          </a:xfrm>
          <a:prstGeom prst="roundRect">
            <a:avLst/>
          </a:prstGeom>
          <a:solidFill>
            <a:srgbClr val="E66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게시판 화면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6315610" y="4215620"/>
            <a:ext cx="995246" cy="454435"/>
          </a:xfrm>
          <a:prstGeom prst="roundRect">
            <a:avLst/>
          </a:prstGeom>
          <a:solidFill>
            <a:srgbClr val="9CD4D7"/>
          </a:solidFill>
          <a:ln>
            <a:solidFill>
              <a:srgbClr val="9CD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방 상태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7554940" y="4209487"/>
            <a:ext cx="1006334" cy="454435"/>
          </a:xfrm>
          <a:prstGeom prst="roundRect">
            <a:avLst/>
          </a:prstGeom>
          <a:solidFill>
            <a:srgbClr val="9CD4D7"/>
          </a:solidFill>
          <a:ln>
            <a:solidFill>
              <a:srgbClr val="9CD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지역</a:t>
            </a:r>
          </a:p>
        </p:txBody>
      </p:sp>
      <p:sp>
        <p:nvSpPr>
          <p:cNvPr id="91" name="모서리가 둥근 직사각형 90"/>
          <p:cNvSpPr/>
          <p:nvPr/>
        </p:nvSpPr>
        <p:spPr>
          <a:xfrm>
            <a:off x="8805358" y="4193500"/>
            <a:ext cx="995246" cy="454435"/>
          </a:xfrm>
          <a:prstGeom prst="roundRect">
            <a:avLst/>
          </a:prstGeom>
          <a:solidFill>
            <a:srgbClr val="9CD4D7"/>
          </a:solidFill>
          <a:ln>
            <a:solidFill>
              <a:srgbClr val="9CD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시간</a:t>
            </a:r>
          </a:p>
        </p:txBody>
      </p:sp>
      <p:cxnSp>
        <p:nvCxnSpPr>
          <p:cNvPr id="96" name="직선 화살표 연결선 95"/>
          <p:cNvCxnSpPr>
            <a:stCxn id="85" idx="2"/>
            <a:endCxn id="91" idx="0"/>
          </p:cNvCxnSpPr>
          <p:nvPr/>
        </p:nvCxnSpPr>
        <p:spPr>
          <a:xfrm>
            <a:off x="8037876" y="3600691"/>
            <a:ext cx="1265105" cy="592809"/>
          </a:xfrm>
          <a:prstGeom prst="straightConnector1">
            <a:avLst/>
          </a:prstGeom>
          <a:ln w="28575">
            <a:solidFill>
              <a:srgbClr val="357F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85" idx="2"/>
            <a:endCxn id="86" idx="0"/>
          </p:cNvCxnSpPr>
          <p:nvPr/>
        </p:nvCxnSpPr>
        <p:spPr>
          <a:xfrm flipH="1">
            <a:off x="6813233" y="3600691"/>
            <a:ext cx="1224643" cy="614929"/>
          </a:xfrm>
          <a:prstGeom prst="straightConnector1">
            <a:avLst/>
          </a:prstGeom>
          <a:ln w="28575">
            <a:solidFill>
              <a:srgbClr val="357F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85" idx="2"/>
            <a:endCxn id="87" idx="0"/>
          </p:cNvCxnSpPr>
          <p:nvPr/>
        </p:nvCxnSpPr>
        <p:spPr>
          <a:xfrm>
            <a:off x="8037876" y="3600691"/>
            <a:ext cx="20231" cy="608796"/>
          </a:xfrm>
          <a:prstGeom prst="straightConnector1">
            <a:avLst/>
          </a:prstGeom>
          <a:ln w="28575">
            <a:solidFill>
              <a:srgbClr val="357F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6923275" y="5296939"/>
            <a:ext cx="2257045" cy="635420"/>
          </a:xfrm>
          <a:prstGeom prst="roundRect">
            <a:avLst/>
          </a:prstGeom>
          <a:solidFill>
            <a:srgbClr val="9CD4D7"/>
          </a:solidFill>
          <a:ln>
            <a:solidFill>
              <a:srgbClr val="9CD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채팅방</a:t>
            </a:r>
            <a:r>
              <a:rPr lang="ko-KR" altLang="en-US" sz="1400" b="1" dirty="0"/>
              <a:t> 입장 후 의사소통 </a:t>
            </a:r>
            <a:r>
              <a:rPr lang="en-US" altLang="ko-KR" sz="1400" b="1" dirty="0"/>
              <a:t>/ </a:t>
            </a:r>
            <a:r>
              <a:rPr lang="ko-KR" altLang="en-US" sz="1400" b="1" dirty="0"/>
              <a:t>게임 진행</a:t>
            </a:r>
            <a:endParaRPr lang="en-US" altLang="ko-KR" sz="1400" b="1" dirty="0"/>
          </a:p>
        </p:txBody>
      </p:sp>
      <p:cxnSp>
        <p:nvCxnSpPr>
          <p:cNvPr id="123" name="직선 화살표 연결선 122"/>
          <p:cNvCxnSpPr>
            <a:cxnSpLocks/>
            <a:stCxn id="86" idx="2"/>
            <a:endCxn id="113" idx="0"/>
          </p:cNvCxnSpPr>
          <p:nvPr/>
        </p:nvCxnSpPr>
        <p:spPr>
          <a:xfrm>
            <a:off x="6813233" y="4670055"/>
            <a:ext cx="1238565" cy="626884"/>
          </a:xfrm>
          <a:prstGeom prst="straightConnector1">
            <a:avLst/>
          </a:prstGeom>
          <a:ln w="28575">
            <a:solidFill>
              <a:srgbClr val="357F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cxnSpLocks/>
            <a:stCxn id="87" idx="2"/>
            <a:endCxn id="113" idx="0"/>
          </p:cNvCxnSpPr>
          <p:nvPr/>
        </p:nvCxnSpPr>
        <p:spPr>
          <a:xfrm flipH="1">
            <a:off x="8051798" y="4663922"/>
            <a:ext cx="6309" cy="633017"/>
          </a:xfrm>
          <a:prstGeom prst="straightConnector1">
            <a:avLst/>
          </a:prstGeom>
          <a:ln w="28575">
            <a:solidFill>
              <a:srgbClr val="357F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cxnSpLocks/>
            <a:stCxn id="91" idx="2"/>
            <a:endCxn id="113" idx="0"/>
          </p:cNvCxnSpPr>
          <p:nvPr/>
        </p:nvCxnSpPr>
        <p:spPr>
          <a:xfrm flipH="1">
            <a:off x="8051798" y="4647935"/>
            <a:ext cx="1251183" cy="649004"/>
          </a:xfrm>
          <a:prstGeom prst="straightConnector1">
            <a:avLst/>
          </a:prstGeom>
          <a:ln w="28575">
            <a:solidFill>
              <a:srgbClr val="357F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270883" y="58906"/>
            <a:ext cx="2060837" cy="684646"/>
          </a:xfrm>
          <a:prstGeom prst="round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스토리맵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4824179" y="2101905"/>
            <a:ext cx="2371146" cy="454435"/>
          </a:xfrm>
          <a:prstGeom prst="roundRect">
            <a:avLst/>
          </a:prstGeom>
          <a:solidFill>
            <a:srgbClr val="9CD4D7"/>
          </a:solidFill>
          <a:ln>
            <a:solidFill>
              <a:srgbClr val="9CD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초기화면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4094965" y="4436704"/>
            <a:ext cx="0" cy="292280"/>
          </a:xfrm>
          <a:prstGeom prst="straightConnector1">
            <a:avLst/>
          </a:prstGeom>
          <a:ln w="28575">
            <a:solidFill>
              <a:srgbClr val="357F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5314" y="843194"/>
            <a:ext cx="12055151" cy="595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38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28" y="1577978"/>
            <a:ext cx="8777181" cy="46650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" y="845419"/>
            <a:ext cx="1219199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  </a:t>
            </a:r>
            <a:r>
              <a:rPr lang="ko-KR" altLang="en-US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초기 화면</a:t>
            </a:r>
            <a:endParaRPr lang="en-US" altLang="ko-KR" sz="3733" b="1" dirty="0">
              <a:solidFill>
                <a:srgbClr val="507185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314" y="843194"/>
            <a:ext cx="12055151" cy="595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1" name="모서리가 둥근 직사각형 5"/>
          <p:cNvSpPr/>
          <p:nvPr/>
        </p:nvSpPr>
        <p:spPr>
          <a:xfrm>
            <a:off x="9677400" y="251988"/>
            <a:ext cx="2270760" cy="361235"/>
          </a:xfrm>
          <a:prstGeom prst="roundRect">
            <a:avLst/>
          </a:prstGeom>
          <a:solidFill>
            <a:srgbClr val="FFFFFF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우리같이 농구 </a:t>
            </a:r>
            <a:r>
              <a:rPr lang="ko-KR" altLang="en-US" sz="1867" dirty="0" err="1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할래</a:t>
            </a:r>
            <a:r>
              <a:rPr lang="en-US" altLang="ko-KR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1867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9077" y="290058"/>
            <a:ext cx="5805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 </a:t>
            </a:r>
            <a:r>
              <a:rPr lang="en-US" altLang="ko-KR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기획     설계    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스토리보드     테스트 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     기대효과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204714" y="302622"/>
            <a:ext cx="938177" cy="310601"/>
          </a:xfrm>
          <a:prstGeom prst="rect">
            <a:avLst/>
          </a:prstGeom>
          <a:noFill/>
          <a:ln w="19050">
            <a:solidFill>
              <a:srgbClr val="FFFF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84327061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739" y="1771727"/>
            <a:ext cx="2047656" cy="338287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4" y="1536643"/>
            <a:ext cx="3435533" cy="4847380"/>
          </a:xfrm>
          <a:prstGeom prst="rect">
            <a:avLst/>
          </a:prstGeom>
        </p:spPr>
      </p:pic>
      <p:sp>
        <p:nvSpPr>
          <p:cNvPr id="60" name="Rectangle 160"/>
          <p:cNvSpPr>
            <a:spLocks noChangeArrowheads="1"/>
          </p:cNvSpPr>
          <p:nvPr/>
        </p:nvSpPr>
        <p:spPr bwMode="auto">
          <a:xfrm>
            <a:off x="5049130" y="1343548"/>
            <a:ext cx="2475622" cy="23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200" b="1" dirty="0">
                <a:solidFill>
                  <a:srgbClr val="FF0000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en-US" sz="1200" b="1" dirty="0">
                <a:solidFill>
                  <a:srgbClr val="FF0000"/>
                </a:solidFill>
                <a:latin typeface="Trebuchet MS" pitchFamily="34" charset="0"/>
                <a:ea typeface="맑은 고딕" pitchFamily="50" charset="-127"/>
              </a:rPr>
              <a:t>회원가입 클릭 </a:t>
            </a:r>
            <a:r>
              <a:rPr lang="ko-KR" altLang="ko-KR" sz="1200" b="1" dirty="0">
                <a:solidFill>
                  <a:srgbClr val="FF0000"/>
                </a:solidFill>
                <a:latin typeface="Trebuchet MS" pitchFamily="34" charset="0"/>
                <a:ea typeface="맑은 고딕" pitchFamily="50" charset="-127"/>
              </a:rPr>
              <a:t>시</a:t>
            </a:r>
            <a:r>
              <a:rPr lang="en-US" altLang="ko-KR" sz="1200" b="1" dirty="0">
                <a:solidFill>
                  <a:srgbClr val="FF0000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68" name="Rectangle 172"/>
          <p:cNvSpPr>
            <a:spLocks noChangeArrowheads="1"/>
          </p:cNvSpPr>
          <p:nvPr/>
        </p:nvSpPr>
        <p:spPr bwMode="auto">
          <a:xfrm>
            <a:off x="4254759" y="1233714"/>
            <a:ext cx="3601617" cy="4404058"/>
          </a:xfrm>
          <a:prstGeom prst="rect">
            <a:avLst/>
          </a:prstGeom>
          <a:noFill/>
          <a:ln w="1908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4" name="Oval 146"/>
          <p:cNvSpPr>
            <a:spLocks noChangeArrowheads="1"/>
          </p:cNvSpPr>
          <p:nvPr/>
        </p:nvSpPr>
        <p:spPr bwMode="auto">
          <a:xfrm>
            <a:off x="2277726" y="4606949"/>
            <a:ext cx="232889" cy="2493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1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cxnSp>
        <p:nvCxnSpPr>
          <p:cNvPr id="62" name="AutoShape 162"/>
          <p:cNvCxnSpPr>
            <a:cxnSpLocks noChangeShapeType="1"/>
            <a:stCxn id="74" idx="6"/>
            <a:endCxn id="88" idx="2"/>
          </p:cNvCxnSpPr>
          <p:nvPr/>
        </p:nvCxnSpPr>
        <p:spPr bwMode="auto">
          <a:xfrm flipV="1">
            <a:off x="2510615" y="2022790"/>
            <a:ext cx="2695559" cy="2708833"/>
          </a:xfrm>
          <a:prstGeom prst="bentConnector3">
            <a:avLst>
              <a:gd name="adj1" fmla="val 50000"/>
            </a:avLst>
          </a:prstGeom>
          <a:noFill/>
          <a:ln w="63500">
            <a:solidFill>
              <a:schemeClr val="accent1">
                <a:lumMod val="75000"/>
              </a:schemeClr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모서리가 둥근 직사각형 86"/>
          <p:cNvSpPr/>
          <p:nvPr/>
        </p:nvSpPr>
        <p:spPr>
          <a:xfrm>
            <a:off x="376744" y="885890"/>
            <a:ext cx="2030554" cy="32012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D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우리같이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농구할래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시작</a:t>
            </a:r>
          </a:p>
        </p:txBody>
      </p:sp>
      <p:sp>
        <p:nvSpPr>
          <p:cNvPr id="88" name="Oval 146"/>
          <p:cNvSpPr>
            <a:spLocks noChangeArrowheads="1"/>
          </p:cNvSpPr>
          <p:nvPr/>
        </p:nvSpPr>
        <p:spPr bwMode="auto">
          <a:xfrm>
            <a:off x="5206174" y="1909694"/>
            <a:ext cx="191401" cy="2261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1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28" name="Oval 163"/>
          <p:cNvSpPr>
            <a:spLocks noChangeArrowheads="1"/>
          </p:cNvSpPr>
          <p:nvPr/>
        </p:nvSpPr>
        <p:spPr bwMode="auto">
          <a:xfrm>
            <a:off x="5929764" y="2990938"/>
            <a:ext cx="230473" cy="26052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1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9769642" y="641042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27836" y="5303756"/>
            <a:ext cx="38713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1500" b="1" dirty="0">
                <a:solidFill>
                  <a:schemeClr val="accent2">
                    <a:lumMod val="7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◈ </a:t>
            </a:r>
            <a:r>
              <a:rPr lang="en-US" altLang="ko-KR" sz="1500" b="1" dirty="0">
                <a:solidFill>
                  <a:schemeClr val="accent2">
                    <a:lumMod val="7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: </a:t>
            </a:r>
            <a:r>
              <a:rPr lang="ko-KR" altLang="en-US" sz="1500" b="1" dirty="0">
                <a:solidFill>
                  <a:schemeClr val="accent2">
                    <a:lumMod val="7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본인 사진 </a:t>
            </a:r>
            <a:r>
              <a:rPr lang="en-US" altLang="ko-KR" sz="1500" b="1" dirty="0">
                <a:solidFill>
                  <a:schemeClr val="accent2">
                    <a:lumMod val="7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or</a:t>
            </a:r>
            <a:r>
              <a:rPr lang="ko-KR" altLang="en-US" sz="1500" b="1" dirty="0">
                <a:solidFill>
                  <a:schemeClr val="accent2">
                    <a:lumMod val="7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원하는 사진 선택</a:t>
            </a:r>
            <a:r>
              <a:rPr lang="en-US" altLang="ko-KR" sz="1500" b="1" dirty="0">
                <a:solidFill>
                  <a:schemeClr val="accent2">
                    <a:lumMod val="75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!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98" y="1771727"/>
            <a:ext cx="1920370" cy="3354632"/>
          </a:xfrm>
          <a:prstGeom prst="rect">
            <a:avLst/>
          </a:prstGeom>
        </p:spPr>
      </p:pic>
      <p:sp>
        <p:nvSpPr>
          <p:cNvPr id="34" name="Rectangle 160"/>
          <p:cNvSpPr>
            <a:spLocks noChangeArrowheads="1"/>
          </p:cNvSpPr>
          <p:nvPr/>
        </p:nvSpPr>
        <p:spPr bwMode="auto">
          <a:xfrm>
            <a:off x="8127835" y="1344020"/>
            <a:ext cx="3871332" cy="23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200" b="1" dirty="0">
                <a:solidFill>
                  <a:srgbClr val="FF0000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en-US" sz="1200" b="1" dirty="0">
                <a:solidFill>
                  <a:srgbClr val="FF0000"/>
                </a:solidFill>
                <a:latin typeface="Trebuchet MS" pitchFamily="34" charset="0"/>
                <a:ea typeface="맑은 고딕" pitchFamily="50" charset="-127"/>
              </a:rPr>
              <a:t>파일선택 클릭 </a:t>
            </a:r>
            <a:r>
              <a:rPr lang="ko-KR" altLang="ko-KR" sz="1200" b="1" dirty="0">
                <a:solidFill>
                  <a:srgbClr val="FF0000"/>
                </a:solidFill>
                <a:latin typeface="Trebuchet MS" pitchFamily="34" charset="0"/>
                <a:ea typeface="맑은 고딕" pitchFamily="50" charset="-127"/>
              </a:rPr>
              <a:t>시</a:t>
            </a:r>
            <a:r>
              <a:rPr lang="en-US" altLang="ko-KR" sz="1200" b="1" dirty="0">
                <a:solidFill>
                  <a:srgbClr val="FF0000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35" name="Rectangle 172"/>
          <p:cNvSpPr>
            <a:spLocks noChangeArrowheads="1"/>
          </p:cNvSpPr>
          <p:nvPr/>
        </p:nvSpPr>
        <p:spPr bwMode="auto">
          <a:xfrm>
            <a:off x="8127835" y="1253431"/>
            <a:ext cx="3871332" cy="4404058"/>
          </a:xfrm>
          <a:prstGeom prst="rect">
            <a:avLst/>
          </a:prstGeom>
          <a:noFill/>
          <a:ln w="1908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Oval 163"/>
          <p:cNvSpPr>
            <a:spLocks noChangeArrowheads="1"/>
          </p:cNvSpPr>
          <p:nvPr/>
        </p:nvSpPr>
        <p:spPr bwMode="auto">
          <a:xfrm>
            <a:off x="9430364" y="2434253"/>
            <a:ext cx="197098" cy="22536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1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cxnSp>
        <p:nvCxnSpPr>
          <p:cNvPr id="72" name="AutoShape 162"/>
          <p:cNvCxnSpPr>
            <a:cxnSpLocks noChangeShapeType="1"/>
            <a:stCxn id="32" idx="2"/>
          </p:cNvCxnSpPr>
          <p:nvPr/>
        </p:nvCxnSpPr>
        <p:spPr bwMode="auto">
          <a:xfrm rot="10800000" flipV="1">
            <a:off x="6160238" y="2546936"/>
            <a:ext cx="3270127" cy="589039"/>
          </a:xfrm>
          <a:prstGeom prst="bentConnector3">
            <a:avLst>
              <a:gd name="adj1" fmla="val 63049"/>
            </a:avLst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직사각형 21"/>
          <p:cNvSpPr/>
          <p:nvPr/>
        </p:nvSpPr>
        <p:spPr>
          <a:xfrm>
            <a:off x="65314" y="843194"/>
            <a:ext cx="12055151" cy="595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25" name="모서리가 둥근 직사각형 5"/>
          <p:cNvSpPr/>
          <p:nvPr/>
        </p:nvSpPr>
        <p:spPr>
          <a:xfrm>
            <a:off x="9677400" y="251988"/>
            <a:ext cx="2270760" cy="361235"/>
          </a:xfrm>
          <a:prstGeom prst="roundRect">
            <a:avLst/>
          </a:prstGeom>
          <a:solidFill>
            <a:srgbClr val="FFFFFF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우리같이 농구 </a:t>
            </a:r>
            <a:r>
              <a:rPr lang="ko-KR" altLang="en-US" sz="1867" dirty="0" err="1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할래</a:t>
            </a:r>
            <a:r>
              <a:rPr lang="en-US" altLang="ko-KR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1867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79077" y="290058"/>
            <a:ext cx="5805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 </a:t>
            </a:r>
            <a:r>
              <a:rPr lang="en-US" altLang="ko-KR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기획     설계    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스토리보드     테스트 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     기대효과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204714" y="302622"/>
            <a:ext cx="938177" cy="310601"/>
          </a:xfrm>
          <a:prstGeom prst="rect">
            <a:avLst/>
          </a:prstGeom>
          <a:noFill/>
          <a:ln w="19050">
            <a:solidFill>
              <a:srgbClr val="FFFF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782300831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96" y="1291087"/>
            <a:ext cx="8182477" cy="5335307"/>
          </a:xfrm>
          <a:prstGeom prst="rect">
            <a:avLst/>
          </a:prstGeom>
        </p:spPr>
      </p:pic>
      <p:sp>
        <p:nvSpPr>
          <p:cNvPr id="23" name="모서리가 둥근 직사각형 43"/>
          <p:cNvSpPr/>
          <p:nvPr/>
        </p:nvSpPr>
        <p:spPr>
          <a:xfrm>
            <a:off x="387706" y="892128"/>
            <a:ext cx="1095654" cy="34469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D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</a:p>
        </p:txBody>
      </p:sp>
      <p:graphicFrame>
        <p:nvGraphicFramePr>
          <p:cNvPr id="25" name="Group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661456"/>
              </p:ext>
            </p:extLst>
          </p:nvPr>
        </p:nvGraphicFramePr>
        <p:xfrm>
          <a:off x="8663340" y="995520"/>
          <a:ext cx="3251852" cy="5610554"/>
        </p:xfrm>
        <a:graphic>
          <a:graphicData uri="http://schemas.openxmlformats.org/drawingml/2006/table">
            <a:tbl>
              <a:tblPr/>
              <a:tblGrid>
                <a:gridCol w="413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8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444">
                <a:tc gridSpan="2">
                  <a:txBody>
                    <a:bodyPr/>
                    <a:lstStyle/>
                    <a:p>
                      <a:pPr marL="180975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18097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2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게시판 화면</a:t>
                      </a:r>
                      <a:endParaRPr kumimoji="0" lang="ko-KR" altLang="ko-KR" sz="2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80975" marR="0" lvl="0" indent="0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18097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6000" marR="36000" marT="44063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979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①</a:t>
                      </a:r>
                      <a:endParaRPr kumimoji="0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1587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  방 만들기</a:t>
                      </a:r>
                      <a:endParaRPr kumimoji="0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36000" marR="36000" marT="44063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37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②</a:t>
                      </a:r>
                      <a:endParaRPr kumimoji="0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587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  지역 검색</a:t>
                      </a:r>
                      <a:endParaRPr kumimoji="0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36000" marR="36000" marT="44063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803675"/>
                  </a:ext>
                </a:extLst>
              </a:tr>
              <a:tr h="510645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③</a:t>
                      </a:r>
                      <a:endParaRPr kumimoji="0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0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18097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  <a:cs typeface="+mn-cs"/>
                        </a:rPr>
                        <a:t>방 수정 </a:t>
                      </a:r>
                      <a:r>
                        <a:rPr kumimoji="0" lang="en-US" altLang="ko-KR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  <a:cs typeface="+mn-cs"/>
                        </a:rPr>
                        <a:t>/ </a:t>
                      </a:r>
                      <a:r>
                        <a:rPr kumimoji="0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  <a:cs typeface="+mn-cs"/>
                        </a:rPr>
                        <a:t>삭제</a:t>
                      </a:r>
                      <a:endParaRPr kumimoji="0" lang="en-US" altLang="ko-KR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  <a:cs typeface="+mn-cs"/>
                      </a:endParaRPr>
                    </a:p>
                  </a:txBody>
                  <a:tcPr marL="36000" marR="36000" marT="44063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256823"/>
                  </a:ext>
                </a:extLst>
              </a:tr>
              <a:tr h="549362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④</a:t>
                      </a:r>
                      <a:endParaRPr kumimoji="0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0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18097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  <a:cs typeface="+mn-cs"/>
                        </a:rPr>
                        <a:t>방 상태 검색</a:t>
                      </a:r>
                      <a:endParaRPr kumimoji="0" lang="en-US" altLang="ko-KR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  <a:cs typeface="+mn-cs"/>
                      </a:endParaRPr>
                    </a:p>
                  </a:txBody>
                  <a:tcPr marL="36000" marR="36000" marT="44063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724730"/>
                  </a:ext>
                </a:extLst>
              </a:tr>
              <a:tr h="578284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⑤</a:t>
                      </a:r>
                      <a:endParaRPr kumimoji="0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0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18097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  <a:cs typeface="+mn-cs"/>
                        </a:rPr>
                        <a:t>시간</a:t>
                      </a:r>
                      <a:endParaRPr kumimoji="0" lang="en-US" altLang="ko-KR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  <a:cs typeface="+mn-cs"/>
                      </a:endParaRPr>
                    </a:p>
                  </a:txBody>
                  <a:tcPr marL="36000" marR="36000" marT="44063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938622"/>
                  </a:ext>
                </a:extLst>
              </a:tr>
              <a:tr h="656177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⑥</a:t>
                      </a:r>
                      <a:endParaRPr kumimoji="0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0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18097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  <a:cs typeface="+mn-cs"/>
                        </a:rPr>
                        <a:t>로그아웃</a:t>
                      </a:r>
                      <a:endParaRPr kumimoji="0" lang="en-US" altLang="ko-KR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  <a:cs typeface="+mn-cs"/>
                      </a:endParaRPr>
                    </a:p>
                  </a:txBody>
                  <a:tcPr marL="36000" marR="36000" marT="44063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00198"/>
                  </a:ext>
                </a:extLst>
              </a:tr>
              <a:tr h="1792326">
                <a:tc gridSpan="2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/>
                      </a:pPr>
                      <a:r>
                        <a:rPr kumimoji="0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◈ 지역별 검색 </a:t>
                      </a:r>
                      <a:r>
                        <a:rPr kumimoji="0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/ </a:t>
                      </a:r>
                      <a:r>
                        <a:rPr kumimoji="0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방 상태 검색 </a:t>
                      </a:r>
                      <a:r>
                        <a:rPr kumimoji="0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/ </a:t>
                      </a:r>
                      <a:r>
                        <a:rPr kumimoji="0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게임 시간 표시 </a:t>
                      </a:r>
                      <a:endParaRPr kumimoji="0" lang="en-US" altLang="ko-K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80975" marR="0" lvl="0" indent="0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18097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en-US" altLang="ko-KR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  <a:cs typeface="+mn-cs"/>
                      </a:endParaRPr>
                    </a:p>
                  </a:txBody>
                  <a:tcPr marL="36000" marR="36000" marT="44063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938474"/>
                  </a:ext>
                </a:extLst>
              </a:tr>
            </a:tbl>
          </a:graphicData>
        </a:graphic>
      </p:graphicFrame>
      <p:sp>
        <p:nvSpPr>
          <p:cNvPr id="26" name="Oval 146"/>
          <p:cNvSpPr>
            <a:spLocks noChangeArrowheads="1"/>
          </p:cNvSpPr>
          <p:nvPr/>
        </p:nvSpPr>
        <p:spPr bwMode="auto">
          <a:xfrm>
            <a:off x="100245" y="2982146"/>
            <a:ext cx="242167" cy="23540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4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29" name="Oval 146"/>
          <p:cNvSpPr>
            <a:spLocks noChangeArrowheads="1"/>
          </p:cNvSpPr>
          <p:nvPr/>
        </p:nvSpPr>
        <p:spPr bwMode="auto">
          <a:xfrm>
            <a:off x="100243" y="3236424"/>
            <a:ext cx="242167" cy="23540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4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31" name="Oval 146"/>
          <p:cNvSpPr>
            <a:spLocks noChangeArrowheads="1"/>
          </p:cNvSpPr>
          <p:nvPr/>
        </p:nvSpPr>
        <p:spPr bwMode="auto">
          <a:xfrm>
            <a:off x="6481547" y="3653173"/>
            <a:ext cx="242167" cy="23540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4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36" name="Oval 146"/>
          <p:cNvSpPr>
            <a:spLocks noChangeArrowheads="1"/>
          </p:cNvSpPr>
          <p:nvPr/>
        </p:nvSpPr>
        <p:spPr bwMode="auto">
          <a:xfrm>
            <a:off x="100244" y="4077665"/>
            <a:ext cx="242167" cy="23540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4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sp>
        <p:nvSpPr>
          <p:cNvPr id="37" name="Oval 146"/>
          <p:cNvSpPr>
            <a:spLocks noChangeArrowheads="1"/>
          </p:cNvSpPr>
          <p:nvPr/>
        </p:nvSpPr>
        <p:spPr bwMode="auto">
          <a:xfrm>
            <a:off x="7873637" y="2618363"/>
            <a:ext cx="242167" cy="23540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4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6</a:t>
            </a:r>
          </a:p>
        </p:txBody>
      </p:sp>
      <p:sp>
        <p:nvSpPr>
          <p:cNvPr id="38" name="Oval 146"/>
          <p:cNvSpPr>
            <a:spLocks noChangeArrowheads="1"/>
          </p:cNvSpPr>
          <p:nvPr/>
        </p:nvSpPr>
        <p:spPr bwMode="auto">
          <a:xfrm>
            <a:off x="7873637" y="3653173"/>
            <a:ext cx="242167" cy="23540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4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5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5314" y="843194"/>
            <a:ext cx="12055151" cy="595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7" name="모서리가 둥근 직사각형 5"/>
          <p:cNvSpPr/>
          <p:nvPr/>
        </p:nvSpPr>
        <p:spPr>
          <a:xfrm>
            <a:off x="9677400" y="251988"/>
            <a:ext cx="2270760" cy="361235"/>
          </a:xfrm>
          <a:prstGeom prst="roundRect">
            <a:avLst/>
          </a:prstGeom>
          <a:solidFill>
            <a:srgbClr val="FFFFFF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우리같이 농구 </a:t>
            </a:r>
            <a:r>
              <a:rPr lang="ko-KR" altLang="en-US" sz="1867" dirty="0" err="1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할래</a:t>
            </a:r>
            <a:r>
              <a:rPr lang="en-US" altLang="ko-KR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1867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79077" y="290058"/>
            <a:ext cx="5805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 </a:t>
            </a:r>
            <a:r>
              <a:rPr lang="en-US" altLang="ko-KR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기획     설계    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스토리보드     테스트 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     기대효과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204714" y="302622"/>
            <a:ext cx="938177" cy="310601"/>
          </a:xfrm>
          <a:prstGeom prst="rect">
            <a:avLst/>
          </a:prstGeom>
          <a:noFill/>
          <a:ln w="19050">
            <a:solidFill>
              <a:srgbClr val="FFFF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706338324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43"/>
          <p:cNvSpPr/>
          <p:nvPr/>
        </p:nvSpPr>
        <p:spPr>
          <a:xfrm>
            <a:off x="387706" y="892128"/>
            <a:ext cx="1298854" cy="32012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D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방 만들기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77" y="1257033"/>
            <a:ext cx="5513919" cy="5182163"/>
          </a:xfrm>
          <a:prstGeom prst="rect">
            <a:avLst/>
          </a:prstGeom>
        </p:spPr>
      </p:pic>
      <p:graphicFrame>
        <p:nvGraphicFramePr>
          <p:cNvPr id="13" name="Group 101"/>
          <p:cNvGraphicFramePr>
            <a:graphicFrameLocks noGrp="1"/>
          </p:cNvGraphicFramePr>
          <p:nvPr>
            <p:extLst/>
          </p:nvPr>
        </p:nvGraphicFramePr>
        <p:xfrm>
          <a:off x="9102209" y="1578693"/>
          <a:ext cx="2533531" cy="4498203"/>
        </p:xfrm>
        <a:graphic>
          <a:graphicData uri="http://schemas.openxmlformats.org/drawingml/2006/table">
            <a:tbl>
              <a:tblPr/>
              <a:tblGrid>
                <a:gridCol w="272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1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8522">
                <a:tc gridSpan="2">
                  <a:txBody>
                    <a:bodyPr/>
                    <a:lstStyle/>
                    <a:p>
                      <a:pPr marL="180975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18097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2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방 만들기</a:t>
                      </a:r>
                      <a:endParaRPr kumimoji="0" lang="ko-KR" altLang="ko-KR" sz="22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80975" marR="0" lvl="0" indent="0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18097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6000" marR="36000" marT="44063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729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①</a:t>
                      </a:r>
                      <a:endParaRPr kumimoji="0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1587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  <a:cs typeface="+mn-cs"/>
                        </a:rPr>
                        <a:t> 작성자</a:t>
                      </a:r>
                      <a:endParaRPr kumimoji="0" lang="en-US" altLang="ko-KR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  <a:cs typeface="+mn-cs"/>
                      </a:endParaRPr>
                    </a:p>
                  </a:txBody>
                  <a:tcPr marL="36000" marR="36000" marT="44063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727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②</a:t>
                      </a:r>
                      <a:endParaRPr kumimoji="0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587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  <a:cs typeface="+mn-cs"/>
                        </a:rPr>
                        <a:t> 방 제목</a:t>
                      </a:r>
                      <a:endParaRPr kumimoji="0" lang="en-US" altLang="ko-KR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  <a:cs typeface="+mn-cs"/>
                      </a:endParaRPr>
                    </a:p>
                  </a:txBody>
                  <a:tcPr marL="36000" marR="36000" marT="44063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185942"/>
                  </a:ext>
                </a:extLst>
              </a:tr>
              <a:tr h="596729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③</a:t>
                      </a:r>
                      <a:endParaRPr kumimoji="0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587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  <a:cs typeface="+mn-cs"/>
                        </a:rPr>
                        <a:t> 지역</a:t>
                      </a:r>
                      <a:endParaRPr kumimoji="0" lang="en-US" altLang="ko-KR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  <a:cs typeface="+mn-cs"/>
                      </a:endParaRPr>
                    </a:p>
                  </a:txBody>
                  <a:tcPr marL="36000" marR="36000" marT="44063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894420"/>
                  </a:ext>
                </a:extLst>
              </a:tr>
              <a:tr h="656499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④</a:t>
                      </a:r>
                      <a:endParaRPr kumimoji="0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1587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  <a:cs typeface="+mn-cs"/>
                        </a:rPr>
                        <a:t> 방 상태</a:t>
                      </a:r>
                      <a:endParaRPr kumimoji="0" lang="ko-KR" altLang="ko-KR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  <a:cs typeface="+mn-cs"/>
                      </a:endParaRPr>
                    </a:p>
                  </a:txBody>
                  <a:tcPr marL="36000" marR="36000" marT="44063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6498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⑤</a:t>
                      </a:r>
                      <a:endParaRPr kumimoji="0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587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  <a:cs typeface="+mn-cs"/>
                        </a:rPr>
                        <a:t> 비밀번호</a:t>
                      </a:r>
                      <a:endParaRPr kumimoji="0" lang="ko-KR" altLang="ko-KR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  <a:cs typeface="+mn-cs"/>
                      </a:endParaRPr>
                    </a:p>
                  </a:txBody>
                  <a:tcPr marL="36000" marR="36000" marT="44063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550551"/>
                  </a:ext>
                </a:extLst>
              </a:tr>
              <a:tr h="656499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⑥</a:t>
                      </a:r>
                      <a:endParaRPr kumimoji="0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587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  <a:cs typeface="+mn-cs"/>
                        </a:rPr>
                        <a:t> 시간</a:t>
                      </a:r>
                      <a:endParaRPr kumimoji="0" lang="ko-KR" altLang="ko-KR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  <a:cs typeface="+mn-cs"/>
                      </a:endParaRPr>
                    </a:p>
                  </a:txBody>
                  <a:tcPr marL="36000" marR="36000" marT="44063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056136"/>
                  </a:ext>
                </a:extLst>
              </a:tr>
            </a:tbl>
          </a:graphicData>
        </a:graphic>
      </p:graphicFrame>
      <p:sp>
        <p:nvSpPr>
          <p:cNvPr id="14" name="Oval 146"/>
          <p:cNvSpPr>
            <a:spLocks noChangeArrowheads="1"/>
          </p:cNvSpPr>
          <p:nvPr/>
        </p:nvSpPr>
        <p:spPr bwMode="auto">
          <a:xfrm>
            <a:off x="3583593" y="3400412"/>
            <a:ext cx="242167" cy="23540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4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21" name="Oval 146"/>
          <p:cNvSpPr>
            <a:spLocks noChangeArrowheads="1"/>
          </p:cNvSpPr>
          <p:nvPr/>
        </p:nvSpPr>
        <p:spPr bwMode="auto">
          <a:xfrm>
            <a:off x="3583593" y="3714311"/>
            <a:ext cx="242167" cy="23540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4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22" name="Oval 146"/>
          <p:cNvSpPr>
            <a:spLocks noChangeArrowheads="1"/>
          </p:cNvSpPr>
          <p:nvPr/>
        </p:nvSpPr>
        <p:spPr bwMode="auto">
          <a:xfrm>
            <a:off x="3583592" y="4314691"/>
            <a:ext cx="242167" cy="23540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4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23" name="Oval 146"/>
          <p:cNvSpPr>
            <a:spLocks noChangeArrowheads="1"/>
          </p:cNvSpPr>
          <p:nvPr/>
        </p:nvSpPr>
        <p:spPr bwMode="auto">
          <a:xfrm>
            <a:off x="3583593" y="4027551"/>
            <a:ext cx="242167" cy="23540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4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sp>
        <p:nvSpPr>
          <p:cNvPr id="24" name="Oval 146"/>
          <p:cNvSpPr>
            <a:spLocks noChangeArrowheads="1"/>
          </p:cNvSpPr>
          <p:nvPr/>
        </p:nvSpPr>
        <p:spPr bwMode="auto">
          <a:xfrm>
            <a:off x="3583590" y="4901148"/>
            <a:ext cx="242167" cy="23540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4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6</a:t>
            </a:r>
          </a:p>
        </p:txBody>
      </p:sp>
      <p:sp>
        <p:nvSpPr>
          <p:cNvPr id="25" name="Oval 146"/>
          <p:cNvSpPr>
            <a:spLocks noChangeArrowheads="1"/>
          </p:cNvSpPr>
          <p:nvPr/>
        </p:nvSpPr>
        <p:spPr bwMode="auto">
          <a:xfrm>
            <a:off x="3583591" y="4601831"/>
            <a:ext cx="242167" cy="23540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4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5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5314" y="843194"/>
            <a:ext cx="12055151" cy="595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7" name="모서리가 둥근 직사각형 5"/>
          <p:cNvSpPr/>
          <p:nvPr/>
        </p:nvSpPr>
        <p:spPr>
          <a:xfrm>
            <a:off x="9677400" y="251988"/>
            <a:ext cx="2270760" cy="361235"/>
          </a:xfrm>
          <a:prstGeom prst="roundRect">
            <a:avLst/>
          </a:prstGeom>
          <a:solidFill>
            <a:srgbClr val="FFFFFF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우리같이 농구 </a:t>
            </a:r>
            <a:r>
              <a:rPr lang="ko-KR" altLang="en-US" sz="1867" dirty="0" err="1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할래</a:t>
            </a:r>
            <a:r>
              <a:rPr lang="en-US" altLang="ko-KR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1867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79077" y="290058"/>
            <a:ext cx="5805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 </a:t>
            </a:r>
            <a:r>
              <a:rPr lang="en-US" altLang="ko-KR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기획     설계    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스토리보드     테스트 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     기대효과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204714" y="302622"/>
            <a:ext cx="938177" cy="310601"/>
          </a:xfrm>
          <a:prstGeom prst="rect">
            <a:avLst/>
          </a:prstGeom>
          <a:noFill/>
          <a:ln w="19050">
            <a:solidFill>
              <a:srgbClr val="FFFF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06795807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rgbClr val="53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775"/>
            <a:ext cx="12509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목차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INDEX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2967037"/>
            <a:ext cx="11853334" cy="923925"/>
          </a:xfrm>
          <a:prstGeom prst="rect">
            <a:avLst/>
          </a:prstGeom>
          <a:solidFill>
            <a:srgbClr val="53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081142" y="4200525"/>
            <a:ext cx="1367631" cy="466567"/>
            <a:chOff x="1832769" y="4324350"/>
            <a:chExt cx="1647296" cy="561975"/>
          </a:xfrm>
        </p:grpSpPr>
        <p:sp>
          <p:nvSpPr>
            <p:cNvPr id="14" name="양쪽 대괄호 13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832769" y="4457051"/>
              <a:ext cx="1647296" cy="406532"/>
              <a:chOff x="1832769" y="4405170"/>
              <a:chExt cx="1647296" cy="406532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1832769" y="4405170"/>
                <a:ext cx="1647296" cy="296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팀 소개 </a:t>
                </a:r>
                <a:r>
                  <a:rPr lang="en-US" altLang="ko-KR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/ </a:t>
                </a:r>
                <a:r>
                  <a: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기획</a:t>
                </a:r>
                <a:endParaRPr lang="en-US" altLang="ko-KR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2113640" y="4515132"/>
                <a:ext cx="222506" cy="296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20" name="그룹 19"/>
          <p:cNvGrpSpPr/>
          <p:nvPr/>
        </p:nvGrpSpPr>
        <p:grpSpPr>
          <a:xfrm>
            <a:off x="3250409" y="4200525"/>
            <a:ext cx="1367630" cy="466567"/>
            <a:chOff x="1832770" y="4324350"/>
            <a:chExt cx="1647295" cy="561975"/>
          </a:xfrm>
        </p:grpSpPr>
        <p:sp>
          <p:nvSpPr>
            <p:cNvPr id="21" name="양쪽 대괄호 20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843217" y="4444792"/>
              <a:ext cx="1636847" cy="296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설계</a:t>
              </a:r>
              <a:endPara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411002" y="4190345"/>
            <a:ext cx="1367630" cy="466567"/>
            <a:chOff x="1832770" y="4324350"/>
            <a:chExt cx="1647295" cy="561975"/>
          </a:xfrm>
        </p:grpSpPr>
        <p:sp>
          <p:nvSpPr>
            <p:cNvPr id="41" name="양쪽 대괄호 40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843217" y="4444792"/>
              <a:ext cx="1636847" cy="296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스토리 보드</a:t>
              </a:r>
              <a:endPara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571595" y="4168706"/>
            <a:ext cx="1367630" cy="466567"/>
            <a:chOff x="1832770" y="4324350"/>
            <a:chExt cx="1647295" cy="561975"/>
          </a:xfrm>
        </p:grpSpPr>
        <p:sp>
          <p:nvSpPr>
            <p:cNvPr id="44" name="양쪽 대괄호 43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843217" y="4444792"/>
              <a:ext cx="1636847" cy="296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테스트 </a:t>
              </a:r>
              <a:r>
                <a:rPr lang="en-US" altLang="ko-KR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/ </a:t>
              </a:r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시연</a:t>
              </a:r>
              <a:endPara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97823" y="3167389"/>
            <a:ext cx="125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 </a:t>
            </a:r>
            <a:r>
              <a:rPr lang="ko-KR" altLang="en-US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단계</a:t>
            </a:r>
            <a:endParaRPr lang="en-US" altLang="ko-KR" sz="12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STEP1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45999" y="3167389"/>
            <a:ext cx="125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 </a:t>
            </a:r>
            <a:r>
              <a:rPr lang="ko-KR" altLang="en-US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단계</a:t>
            </a:r>
            <a:endParaRPr lang="en-US" altLang="ko-KR" sz="12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STEP2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94175" y="3167389"/>
            <a:ext cx="125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 </a:t>
            </a:r>
            <a:r>
              <a:rPr lang="ko-KR" altLang="en-US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단계</a:t>
            </a:r>
            <a:endParaRPr lang="en-US" altLang="ko-KR" sz="12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STEP3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42351" y="3167389"/>
            <a:ext cx="125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4 </a:t>
            </a:r>
            <a:r>
              <a:rPr lang="ko-KR" altLang="en-US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단계</a:t>
            </a:r>
            <a:endParaRPr lang="en-US" altLang="ko-KR" sz="12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STEP4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90529" y="3167389"/>
            <a:ext cx="125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5 </a:t>
            </a:r>
            <a:r>
              <a:rPr lang="ko-KR" altLang="en-US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단계</a:t>
            </a:r>
            <a:endParaRPr lang="en-US" altLang="ko-KR" sz="12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60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STEP5</a:t>
            </a:r>
            <a:endParaRPr lang="ko-KR" altLang="en-US" sz="11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9732189" y="4152831"/>
            <a:ext cx="1367630" cy="466567"/>
            <a:chOff x="1832770" y="4324350"/>
            <a:chExt cx="1647295" cy="561975"/>
          </a:xfrm>
        </p:grpSpPr>
        <p:sp>
          <p:nvSpPr>
            <p:cNvPr id="48" name="양쪽 대괄호 47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843217" y="4444792"/>
              <a:ext cx="1636847" cy="296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기대효과 </a:t>
              </a:r>
              <a:r>
                <a:rPr lang="en-US" altLang="ko-KR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/ </a:t>
              </a:r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소감</a:t>
              </a:r>
              <a:endPara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518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10" y="1299209"/>
            <a:ext cx="8182477" cy="5355591"/>
          </a:xfrm>
          <a:prstGeom prst="rect">
            <a:avLst/>
          </a:prstGeom>
        </p:spPr>
      </p:pic>
      <p:sp>
        <p:nvSpPr>
          <p:cNvPr id="16" name="모서리가 둥근 직사각형 43"/>
          <p:cNvSpPr/>
          <p:nvPr/>
        </p:nvSpPr>
        <p:spPr>
          <a:xfrm>
            <a:off x="387706" y="892128"/>
            <a:ext cx="1614714" cy="26569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D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삭제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수정하기</a:t>
            </a:r>
          </a:p>
        </p:txBody>
      </p:sp>
      <p:graphicFrame>
        <p:nvGraphicFramePr>
          <p:cNvPr id="17" name="Group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117381"/>
              </p:ext>
            </p:extLst>
          </p:nvPr>
        </p:nvGraphicFramePr>
        <p:xfrm>
          <a:off x="8696308" y="3050151"/>
          <a:ext cx="3251852" cy="1523760"/>
        </p:xfrm>
        <a:graphic>
          <a:graphicData uri="http://schemas.openxmlformats.org/drawingml/2006/table">
            <a:tbl>
              <a:tblPr/>
              <a:tblGrid>
                <a:gridCol w="413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8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444">
                <a:tc gridSpan="2">
                  <a:txBody>
                    <a:bodyPr/>
                    <a:lstStyle/>
                    <a:p>
                      <a:pPr marL="180975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18097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2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방 삭제 </a:t>
                      </a:r>
                      <a:r>
                        <a:rPr kumimoji="0" lang="en-US" altLang="ko-KR" sz="2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2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수정하기</a:t>
                      </a:r>
                      <a:endParaRPr kumimoji="0" lang="ko-KR" altLang="ko-KR" sz="23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80975" marR="0" lvl="0" indent="0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18097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6000" marR="36000" marT="44063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979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①</a:t>
                      </a:r>
                      <a:endParaRPr kumimoji="0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1587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  비밀번호 입력</a:t>
                      </a:r>
                      <a:endParaRPr kumimoji="0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36000" marR="36000" marT="44063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37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②</a:t>
                      </a:r>
                      <a:endParaRPr kumimoji="0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587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  비밀번호 불일치 시 오류</a:t>
                      </a:r>
                      <a:endParaRPr kumimoji="0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36000" marR="36000" marT="44063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803675"/>
                  </a:ext>
                </a:extLst>
              </a:tr>
            </a:tbl>
          </a:graphicData>
        </a:graphic>
      </p:graphicFrame>
      <p:sp>
        <p:nvSpPr>
          <p:cNvPr id="18" name="Oval 146"/>
          <p:cNvSpPr>
            <a:spLocks noChangeArrowheads="1"/>
          </p:cNvSpPr>
          <p:nvPr/>
        </p:nvSpPr>
        <p:spPr bwMode="auto">
          <a:xfrm>
            <a:off x="77898" y="5136066"/>
            <a:ext cx="242167" cy="23540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4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19" name="Oval 146"/>
          <p:cNvSpPr>
            <a:spLocks noChangeArrowheads="1"/>
          </p:cNvSpPr>
          <p:nvPr/>
        </p:nvSpPr>
        <p:spPr bwMode="auto">
          <a:xfrm>
            <a:off x="2925381" y="1560213"/>
            <a:ext cx="242167" cy="23540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4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5314" y="843194"/>
            <a:ext cx="12055151" cy="595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3" name="모서리가 둥근 직사각형 5"/>
          <p:cNvSpPr/>
          <p:nvPr/>
        </p:nvSpPr>
        <p:spPr>
          <a:xfrm>
            <a:off x="9677400" y="251988"/>
            <a:ext cx="2270760" cy="361235"/>
          </a:xfrm>
          <a:prstGeom prst="roundRect">
            <a:avLst/>
          </a:prstGeom>
          <a:solidFill>
            <a:srgbClr val="FFFFFF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우리같이 농구 </a:t>
            </a:r>
            <a:r>
              <a:rPr lang="ko-KR" altLang="en-US" sz="1867" dirty="0" err="1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할래</a:t>
            </a:r>
            <a:r>
              <a:rPr lang="en-US" altLang="ko-KR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1867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9077" y="290058"/>
            <a:ext cx="5805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 </a:t>
            </a:r>
            <a:r>
              <a:rPr lang="en-US" altLang="ko-KR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기획     설계    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스토리보드     테스트 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     기대효과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204714" y="302622"/>
            <a:ext cx="938177" cy="310601"/>
          </a:xfrm>
          <a:prstGeom prst="rect">
            <a:avLst/>
          </a:prstGeom>
          <a:noFill/>
          <a:ln w="19050">
            <a:solidFill>
              <a:srgbClr val="FFFF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884290549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43"/>
          <p:cNvSpPr/>
          <p:nvPr/>
        </p:nvSpPr>
        <p:spPr>
          <a:xfrm>
            <a:off x="387706" y="901458"/>
            <a:ext cx="1298854" cy="32012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D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채팅방</a:t>
            </a:r>
            <a:r>
              <a:rPr lang="ko-KR" altLang="en-US" sz="1200" b="1" dirty="0">
                <a:solidFill>
                  <a:schemeClr val="tx1"/>
                </a:solidFill>
              </a:rPr>
              <a:t> 화면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4"/>
          <a:stretch/>
        </p:blipFill>
        <p:spPr>
          <a:xfrm>
            <a:off x="1686560" y="1165593"/>
            <a:ext cx="6390920" cy="5513066"/>
          </a:xfrm>
          <a:prstGeom prst="rect">
            <a:avLst/>
          </a:prstGeom>
        </p:spPr>
      </p:pic>
      <p:graphicFrame>
        <p:nvGraphicFramePr>
          <p:cNvPr id="17" name="Group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976475"/>
              </p:ext>
            </p:extLst>
          </p:nvPr>
        </p:nvGraphicFramePr>
        <p:xfrm>
          <a:off x="9169310" y="1578693"/>
          <a:ext cx="2466430" cy="4460814"/>
        </p:xfrm>
        <a:graphic>
          <a:graphicData uri="http://schemas.openxmlformats.org/drawingml/2006/table">
            <a:tbl>
              <a:tblPr/>
              <a:tblGrid>
                <a:gridCol w="2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1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8522">
                <a:tc gridSpan="2">
                  <a:txBody>
                    <a:bodyPr/>
                    <a:lstStyle/>
                    <a:p>
                      <a:pPr marL="180975" marR="0" lvl="0" indent="0" algn="ctr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18097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2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채팅 방</a:t>
                      </a:r>
                      <a:endParaRPr kumimoji="0" lang="ko-KR" altLang="ko-KR" sz="22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80975" marR="0" lvl="0" indent="0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None/>
                        <a:tabLst>
                          <a:tab pos="18097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6000" marR="36000" marT="44063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729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①</a:t>
                      </a:r>
                      <a:endParaRPr kumimoji="0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1587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  <a:cs typeface="+mn-cs"/>
                        </a:rPr>
                        <a:t>채팅 방 입장</a:t>
                      </a:r>
                      <a:endParaRPr kumimoji="0" lang="en-US" altLang="ko-KR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  <a:cs typeface="+mn-cs"/>
                      </a:endParaRPr>
                    </a:p>
                  </a:txBody>
                  <a:tcPr marL="36000" marR="36000" marT="44063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727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②</a:t>
                      </a:r>
                      <a:endParaRPr kumimoji="0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587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  <a:cs typeface="+mn-cs"/>
                        </a:rPr>
                        <a:t> 메시지 전송</a:t>
                      </a:r>
                      <a:endParaRPr kumimoji="0" lang="en-US" altLang="ko-KR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  <a:cs typeface="+mn-cs"/>
                      </a:endParaRPr>
                    </a:p>
                  </a:txBody>
                  <a:tcPr marL="36000" marR="36000" marT="44063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185942"/>
                  </a:ext>
                </a:extLst>
              </a:tr>
              <a:tr h="596729"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③</a:t>
                      </a:r>
                      <a:endParaRPr kumimoji="0" lang="en-US" altLang="ko-KR" sz="17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587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  <a:cs typeface="+mn-cs"/>
                        </a:rPr>
                        <a:t> 채팅 내역 삭제</a:t>
                      </a:r>
                      <a:endParaRPr kumimoji="0" lang="en-US" altLang="ko-KR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  <a:cs typeface="+mn-cs"/>
                      </a:endParaRPr>
                    </a:p>
                  </a:txBody>
                  <a:tcPr marL="36000" marR="36000" marT="44063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894420"/>
                  </a:ext>
                </a:extLst>
              </a:tr>
              <a:tr h="656500">
                <a:tc gridSpan="2"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◈ 채팅 방 입장 후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플레이어간 의사소통 가능</a:t>
                      </a: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0000" marR="90000" marT="63936" marB="46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1587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  <a:cs typeface="+mn-cs"/>
                      </a:endParaRPr>
                    </a:p>
                  </a:txBody>
                  <a:tcPr marL="36000" marR="36000" marT="44063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Oval 146"/>
          <p:cNvSpPr>
            <a:spLocks noChangeArrowheads="1"/>
          </p:cNvSpPr>
          <p:nvPr/>
        </p:nvSpPr>
        <p:spPr bwMode="auto">
          <a:xfrm>
            <a:off x="4047794" y="4913648"/>
            <a:ext cx="242167" cy="23540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4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19" name="Oval 146"/>
          <p:cNvSpPr>
            <a:spLocks noChangeArrowheads="1"/>
          </p:cNvSpPr>
          <p:nvPr/>
        </p:nvSpPr>
        <p:spPr bwMode="auto">
          <a:xfrm>
            <a:off x="4681242" y="4913648"/>
            <a:ext cx="242167" cy="23540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4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26" name="Oval 146"/>
          <p:cNvSpPr>
            <a:spLocks noChangeArrowheads="1"/>
          </p:cNvSpPr>
          <p:nvPr/>
        </p:nvSpPr>
        <p:spPr bwMode="auto">
          <a:xfrm>
            <a:off x="5394616" y="4913648"/>
            <a:ext cx="242167" cy="23540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400" b="1" dirty="0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5314" y="843194"/>
            <a:ext cx="12055151" cy="595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4" name="모서리가 둥근 직사각형 5"/>
          <p:cNvSpPr/>
          <p:nvPr/>
        </p:nvSpPr>
        <p:spPr>
          <a:xfrm>
            <a:off x="9677400" y="251988"/>
            <a:ext cx="2270760" cy="361235"/>
          </a:xfrm>
          <a:prstGeom prst="roundRect">
            <a:avLst/>
          </a:prstGeom>
          <a:solidFill>
            <a:srgbClr val="FFFFFF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우리같이 농구 </a:t>
            </a:r>
            <a:r>
              <a:rPr lang="ko-KR" altLang="en-US" sz="1867" dirty="0" err="1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할래</a:t>
            </a:r>
            <a:r>
              <a:rPr lang="en-US" altLang="ko-KR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1867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79077" y="290058"/>
            <a:ext cx="5805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 </a:t>
            </a:r>
            <a:r>
              <a:rPr lang="en-US" altLang="ko-KR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기획     설계    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스토리보드     테스트 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     기대효과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204714" y="302622"/>
            <a:ext cx="938177" cy="310601"/>
          </a:xfrm>
          <a:prstGeom prst="rect">
            <a:avLst/>
          </a:prstGeom>
          <a:noFill/>
          <a:ln w="19050">
            <a:solidFill>
              <a:srgbClr val="FFFF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294826644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1" y="967339"/>
            <a:ext cx="1219199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  </a:t>
            </a:r>
            <a:r>
              <a:rPr lang="ko-KR" altLang="en-US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통합 테스트</a:t>
            </a:r>
            <a:endParaRPr lang="en-US" altLang="ko-KR" sz="3733" b="1" dirty="0">
              <a:solidFill>
                <a:srgbClr val="507185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213091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&lt;   TEST - CHECKLIST </a:t>
            </a:r>
            <a:r>
              <a:rPr lang="ko-KR" altLang="en-US" sz="25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활용</a:t>
            </a:r>
            <a:r>
              <a:rPr lang="en-US" altLang="ko-KR" sz="25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  &gt;</a:t>
            </a:r>
            <a:endParaRPr lang="ko-KR" altLang="en-US" sz="2500" b="1" dirty="0">
              <a:solidFill>
                <a:srgbClr val="507185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314" y="843194"/>
            <a:ext cx="12055151" cy="595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46" y="1679638"/>
            <a:ext cx="10706296" cy="448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3" name="모서리가 둥근 직사각형 5"/>
          <p:cNvSpPr/>
          <p:nvPr/>
        </p:nvSpPr>
        <p:spPr>
          <a:xfrm>
            <a:off x="9677400" y="251988"/>
            <a:ext cx="2270760" cy="361235"/>
          </a:xfrm>
          <a:prstGeom prst="roundRect">
            <a:avLst/>
          </a:prstGeom>
          <a:solidFill>
            <a:srgbClr val="FFFFFF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우리같이 농구 </a:t>
            </a:r>
            <a:r>
              <a:rPr lang="ko-KR" altLang="en-US" sz="1867" dirty="0" err="1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할래</a:t>
            </a:r>
            <a:r>
              <a:rPr lang="en-US" altLang="ko-KR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1867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9077" y="290058"/>
            <a:ext cx="5805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 </a:t>
            </a:r>
            <a:r>
              <a:rPr lang="en-US" altLang="ko-KR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기획     설계    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스토리보드     테스트 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     기대효과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01176" y="302622"/>
            <a:ext cx="1231255" cy="310601"/>
          </a:xfrm>
          <a:prstGeom prst="rect">
            <a:avLst/>
          </a:prstGeom>
          <a:noFill/>
          <a:ln w="19050">
            <a:solidFill>
              <a:srgbClr val="FFFF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869891474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 hidden="1"/>
          <p:cNvSpPr>
            <a:spLocks noSelect="1" noChangeArrowheads="1"/>
          </p:cNvSpPr>
          <p:nvPr/>
        </p:nvSpPr>
        <p:spPr bwMode="auto">
          <a:xfrm>
            <a:off x="0" y="609600"/>
            <a:ext cx="2116667" cy="211666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46" name="AutoShape 18" hidden="1"/>
          <p:cNvSpPr>
            <a:spLocks noSelect="1" noChangeArrowheads="1"/>
          </p:cNvSpPr>
          <p:nvPr/>
        </p:nvSpPr>
        <p:spPr bwMode="auto">
          <a:xfrm>
            <a:off x="0" y="609600"/>
            <a:ext cx="2116667" cy="211666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1" y="2784847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400"/>
          </a:p>
        </p:txBody>
      </p:sp>
      <p:sp>
        <p:nvSpPr>
          <p:cNvPr id="50" name="Rectangle 21"/>
          <p:cNvSpPr>
            <a:spLocks noChangeArrowheads="1"/>
          </p:cNvSpPr>
          <p:nvPr/>
        </p:nvSpPr>
        <p:spPr bwMode="auto">
          <a:xfrm>
            <a:off x="1" y="3394447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400"/>
          </a:p>
        </p:txBody>
      </p:sp>
      <p:sp>
        <p:nvSpPr>
          <p:cNvPr id="52" name="Rectangle 22"/>
          <p:cNvSpPr>
            <a:spLocks noChangeArrowheads="1"/>
          </p:cNvSpPr>
          <p:nvPr/>
        </p:nvSpPr>
        <p:spPr bwMode="auto">
          <a:xfrm>
            <a:off x="1" y="4004047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400"/>
          </a:p>
        </p:txBody>
      </p:sp>
      <p:sp>
        <p:nvSpPr>
          <p:cNvPr id="27" name="TextBox 26"/>
          <p:cNvSpPr txBox="1"/>
          <p:nvPr/>
        </p:nvSpPr>
        <p:spPr>
          <a:xfrm>
            <a:off x="0" y="981856"/>
            <a:ext cx="317907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  시연 영상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5314" y="843194"/>
            <a:ext cx="12055151" cy="595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9" name="모서리가 둥근 직사각형 5"/>
          <p:cNvSpPr/>
          <p:nvPr/>
        </p:nvSpPr>
        <p:spPr>
          <a:xfrm>
            <a:off x="9677400" y="251988"/>
            <a:ext cx="2270760" cy="361235"/>
          </a:xfrm>
          <a:prstGeom prst="roundRect">
            <a:avLst/>
          </a:prstGeom>
          <a:solidFill>
            <a:srgbClr val="FFFFFF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우리같이 농구 </a:t>
            </a:r>
            <a:r>
              <a:rPr lang="ko-KR" altLang="en-US" sz="1867" dirty="0" err="1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할래</a:t>
            </a:r>
            <a:r>
              <a:rPr lang="en-US" altLang="ko-KR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1867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79077" y="290058"/>
            <a:ext cx="5805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 </a:t>
            </a:r>
            <a:r>
              <a:rPr lang="en-US" altLang="ko-KR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기획     설계    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스토리보드     테스트 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     기대효과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201176" y="302622"/>
            <a:ext cx="1231255" cy="310601"/>
          </a:xfrm>
          <a:prstGeom prst="rect">
            <a:avLst/>
          </a:prstGeom>
          <a:noFill/>
          <a:ln w="19050">
            <a:solidFill>
              <a:srgbClr val="FFFF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3" name="bandicam 2017-06-08 19-30-45-19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" y="1698787"/>
            <a:ext cx="10485119" cy="496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5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 flipH="1" flipV="1">
            <a:off x="4490977" y="777074"/>
            <a:ext cx="7722950" cy="6122811"/>
          </a:xfrm>
          <a:custGeom>
            <a:avLst/>
            <a:gdLst>
              <a:gd name="connsiteX0" fmla="*/ 0 w 4153318"/>
              <a:gd name="connsiteY0" fmla="*/ 0 h 4487167"/>
              <a:gd name="connsiteX1" fmla="*/ 4153318 w 4153318"/>
              <a:gd name="connsiteY1" fmla="*/ 0 h 4487167"/>
              <a:gd name="connsiteX2" fmla="*/ 4153318 w 4153318"/>
              <a:gd name="connsiteY2" fmla="*/ 4487167 h 4487167"/>
              <a:gd name="connsiteX3" fmla="*/ 0 w 4153318"/>
              <a:gd name="connsiteY3" fmla="*/ 4487167 h 4487167"/>
              <a:gd name="connsiteX4" fmla="*/ 0 w 4153318"/>
              <a:gd name="connsiteY4" fmla="*/ 0 h 4487167"/>
              <a:gd name="connsiteX0" fmla="*/ 0 w 4153318"/>
              <a:gd name="connsiteY0" fmla="*/ 0 h 4494724"/>
              <a:gd name="connsiteX1" fmla="*/ 4153318 w 4153318"/>
              <a:gd name="connsiteY1" fmla="*/ 0 h 4494724"/>
              <a:gd name="connsiteX2" fmla="*/ 3828366 w 4153318"/>
              <a:gd name="connsiteY2" fmla="*/ 4494724 h 4494724"/>
              <a:gd name="connsiteX3" fmla="*/ 0 w 4153318"/>
              <a:gd name="connsiteY3" fmla="*/ 4487167 h 4494724"/>
              <a:gd name="connsiteX4" fmla="*/ 0 w 4153318"/>
              <a:gd name="connsiteY4" fmla="*/ 0 h 4494724"/>
              <a:gd name="connsiteX0" fmla="*/ 0 w 4614296"/>
              <a:gd name="connsiteY0" fmla="*/ 0 h 4494724"/>
              <a:gd name="connsiteX1" fmla="*/ 4614296 w 4614296"/>
              <a:gd name="connsiteY1" fmla="*/ 15114 h 4494724"/>
              <a:gd name="connsiteX2" fmla="*/ 3828366 w 4614296"/>
              <a:gd name="connsiteY2" fmla="*/ 4494724 h 4494724"/>
              <a:gd name="connsiteX3" fmla="*/ 0 w 4614296"/>
              <a:gd name="connsiteY3" fmla="*/ 4487167 h 4494724"/>
              <a:gd name="connsiteX4" fmla="*/ 0 w 4614296"/>
              <a:gd name="connsiteY4" fmla="*/ 0 h 4494724"/>
              <a:gd name="connsiteX0" fmla="*/ 0 w 4614296"/>
              <a:gd name="connsiteY0" fmla="*/ 0 h 4570167"/>
              <a:gd name="connsiteX1" fmla="*/ 4614296 w 4614296"/>
              <a:gd name="connsiteY1" fmla="*/ 15114 h 4570167"/>
              <a:gd name="connsiteX2" fmla="*/ 3211330 w 4614296"/>
              <a:gd name="connsiteY2" fmla="*/ 4570167 h 4570167"/>
              <a:gd name="connsiteX3" fmla="*/ 0 w 4614296"/>
              <a:gd name="connsiteY3" fmla="*/ 4487167 h 4570167"/>
              <a:gd name="connsiteX4" fmla="*/ 0 w 4614296"/>
              <a:gd name="connsiteY4" fmla="*/ 0 h 4570167"/>
              <a:gd name="connsiteX0" fmla="*/ 0 w 4614296"/>
              <a:gd name="connsiteY0" fmla="*/ 0 h 4494724"/>
              <a:gd name="connsiteX1" fmla="*/ 4614296 w 4614296"/>
              <a:gd name="connsiteY1" fmla="*/ 15114 h 4494724"/>
              <a:gd name="connsiteX2" fmla="*/ 3242572 w 4614296"/>
              <a:gd name="connsiteY2" fmla="*/ 4494724 h 4494724"/>
              <a:gd name="connsiteX3" fmla="*/ 0 w 4614296"/>
              <a:gd name="connsiteY3" fmla="*/ 4487167 h 4494724"/>
              <a:gd name="connsiteX4" fmla="*/ 0 w 4614296"/>
              <a:gd name="connsiteY4" fmla="*/ 0 h 449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4296" h="4494724">
                <a:moveTo>
                  <a:pt x="0" y="0"/>
                </a:moveTo>
                <a:lnTo>
                  <a:pt x="4614296" y="15114"/>
                </a:lnTo>
                <a:lnTo>
                  <a:pt x="3242572" y="4494724"/>
                </a:lnTo>
                <a:lnTo>
                  <a:pt x="0" y="4487167"/>
                </a:lnTo>
                <a:lnTo>
                  <a:pt x="0" y="0"/>
                </a:lnTo>
                <a:close/>
              </a:path>
            </a:pathLst>
          </a:custGeom>
          <a:solidFill>
            <a:srgbClr val="FDF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-21927" y="777076"/>
            <a:ext cx="7302404" cy="6101078"/>
          </a:xfrm>
          <a:custGeom>
            <a:avLst/>
            <a:gdLst>
              <a:gd name="connsiteX0" fmla="*/ 0 w 2736304"/>
              <a:gd name="connsiteY0" fmla="*/ 0 h 4464496"/>
              <a:gd name="connsiteX1" fmla="*/ 2736304 w 2736304"/>
              <a:gd name="connsiteY1" fmla="*/ 0 h 4464496"/>
              <a:gd name="connsiteX2" fmla="*/ 2736304 w 2736304"/>
              <a:gd name="connsiteY2" fmla="*/ 4464496 h 4464496"/>
              <a:gd name="connsiteX3" fmla="*/ 0 w 2736304"/>
              <a:gd name="connsiteY3" fmla="*/ 4464496 h 4464496"/>
              <a:gd name="connsiteX4" fmla="*/ 0 w 2736304"/>
              <a:gd name="connsiteY4" fmla="*/ 0 h 4464496"/>
              <a:gd name="connsiteX0" fmla="*/ 0 w 2736304"/>
              <a:gd name="connsiteY0" fmla="*/ 0 h 4502281"/>
              <a:gd name="connsiteX1" fmla="*/ 2736304 w 2736304"/>
              <a:gd name="connsiteY1" fmla="*/ 0 h 4502281"/>
              <a:gd name="connsiteX2" fmla="*/ 1806790 w 2736304"/>
              <a:gd name="connsiteY2" fmla="*/ 4502281 h 4502281"/>
              <a:gd name="connsiteX3" fmla="*/ 0 w 2736304"/>
              <a:gd name="connsiteY3" fmla="*/ 4464496 h 4502281"/>
              <a:gd name="connsiteX4" fmla="*/ 0 w 2736304"/>
              <a:gd name="connsiteY4" fmla="*/ 0 h 4502281"/>
              <a:gd name="connsiteX0" fmla="*/ 0 w 3363537"/>
              <a:gd name="connsiteY0" fmla="*/ 22671 h 4524952"/>
              <a:gd name="connsiteX1" fmla="*/ 3363537 w 3363537"/>
              <a:gd name="connsiteY1" fmla="*/ 0 h 4524952"/>
              <a:gd name="connsiteX2" fmla="*/ 1806790 w 3363537"/>
              <a:gd name="connsiteY2" fmla="*/ 4524952 h 4524952"/>
              <a:gd name="connsiteX3" fmla="*/ 0 w 3363537"/>
              <a:gd name="connsiteY3" fmla="*/ 4487167 h 4524952"/>
              <a:gd name="connsiteX4" fmla="*/ 0 w 3363537"/>
              <a:gd name="connsiteY4" fmla="*/ 22671 h 4524952"/>
              <a:gd name="connsiteX0" fmla="*/ 0 w 3363537"/>
              <a:gd name="connsiteY0" fmla="*/ 22671 h 4494724"/>
              <a:gd name="connsiteX1" fmla="*/ 3363537 w 3363537"/>
              <a:gd name="connsiteY1" fmla="*/ 0 h 4494724"/>
              <a:gd name="connsiteX2" fmla="*/ 2071286 w 3363537"/>
              <a:gd name="connsiteY2" fmla="*/ 4494724 h 4494724"/>
              <a:gd name="connsiteX3" fmla="*/ 0 w 3363537"/>
              <a:gd name="connsiteY3" fmla="*/ 4487167 h 4494724"/>
              <a:gd name="connsiteX4" fmla="*/ 0 w 3363537"/>
              <a:gd name="connsiteY4" fmla="*/ 22671 h 4494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3537" h="4494724">
                <a:moveTo>
                  <a:pt x="0" y="22671"/>
                </a:moveTo>
                <a:lnTo>
                  <a:pt x="3363537" y="0"/>
                </a:lnTo>
                <a:lnTo>
                  <a:pt x="2071286" y="4494724"/>
                </a:lnTo>
                <a:lnTo>
                  <a:pt x="0" y="4487167"/>
                </a:lnTo>
                <a:lnTo>
                  <a:pt x="0" y="22671"/>
                </a:lnTo>
                <a:close/>
              </a:path>
            </a:pathLst>
          </a:custGeom>
          <a:solidFill>
            <a:srgbClr val="F1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0" name="TextBox 29"/>
          <p:cNvSpPr txBox="1"/>
          <p:nvPr/>
        </p:nvSpPr>
        <p:spPr>
          <a:xfrm>
            <a:off x="1" y="967339"/>
            <a:ext cx="1219199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  기대 효과 </a:t>
            </a:r>
            <a:r>
              <a:rPr lang="en-US" altLang="ko-KR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  <a:endParaRPr lang="en-US" altLang="ko-KR" sz="3733" b="1" dirty="0">
              <a:solidFill>
                <a:srgbClr val="507185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1928" y="6048919"/>
            <a:ext cx="122139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원하는 시간과 장소에서 팀을 꾸려 농구를 즐기자</a:t>
            </a:r>
            <a:r>
              <a:rPr lang="en-US" altLang="ko-KR" sz="27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!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74"/>
          <a:stretch/>
        </p:blipFill>
        <p:spPr>
          <a:xfrm>
            <a:off x="1123496" y="2606785"/>
            <a:ext cx="3019707" cy="25554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7" t="13987" r="14866" b="24350"/>
          <a:stretch/>
        </p:blipFill>
        <p:spPr>
          <a:xfrm>
            <a:off x="8492969" y="2606785"/>
            <a:ext cx="2703504" cy="2328392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53"/>
          <a:stretch/>
        </p:blipFill>
        <p:spPr>
          <a:xfrm>
            <a:off x="3919804" y="1696125"/>
            <a:ext cx="4352391" cy="37755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5314" y="843194"/>
            <a:ext cx="12055151" cy="595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6" name="모서리가 둥근 직사각형 5"/>
          <p:cNvSpPr/>
          <p:nvPr/>
        </p:nvSpPr>
        <p:spPr>
          <a:xfrm>
            <a:off x="9677400" y="251988"/>
            <a:ext cx="2270760" cy="361235"/>
          </a:xfrm>
          <a:prstGeom prst="roundRect">
            <a:avLst/>
          </a:prstGeom>
          <a:solidFill>
            <a:srgbClr val="FFFFFF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우리같이 농구 </a:t>
            </a:r>
            <a:r>
              <a:rPr lang="ko-KR" altLang="en-US" sz="1867" dirty="0" err="1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할래</a:t>
            </a:r>
            <a:r>
              <a:rPr lang="en-US" altLang="ko-KR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1867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79077" y="290058"/>
            <a:ext cx="5805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 </a:t>
            </a:r>
            <a:r>
              <a:rPr lang="en-US" altLang="ko-KR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기획     설계    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스토리보드     테스트 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     기대효과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484098" y="302622"/>
            <a:ext cx="1308210" cy="310601"/>
          </a:xfrm>
          <a:prstGeom prst="rect">
            <a:avLst/>
          </a:prstGeom>
          <a:noFill/>
          <a:ln w="19050">
            <a:solidFill>
              <a:srgbClr val="FFFF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039382652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3" hidden="1"/>
          <p:cNvSpPr>
            <a:spLocks noSelect="1" noChangeArrowheads="1"/>
          </p:cNvSpPr>
          <p:nvPr/>
        </p:nvSpPr>
        <p:spPr bwMode="auto">
          <a:xfrm>
            <a:off x="0" y="609600"/>
            <a:ext cx="2116667" cy="211666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46" name="AutoShape 18" hidden="1"/>
          <p:cNvSpPr>
            <a:spLocks noSelect="1" noChangeArrowheads="1"/>
          </p:cNvSpPr>
          <p:nvPr/>
        </p:nvSpPr>
        <p:spPr bwMode="auto">
          <a:xfrm>
            <a:off x="0" y="609600"/>
            <a:ext cx="2116667" cy="211666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48" name="Rectangle 20"/>
          <p:cNvSpPr>
            <a:spLocks noChangeArrowheads="1"/>
          </p:cNvSpPr>
          <p:nvPr/>
        </p:nvSpPr>
        <p:spPr bwMode="auto">
          <a:xfrm>
            <a:off x="1" y="2784847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400"/>
          </a:p>
        </p:txBody>
      </p:sp>
      <p:sp>
        <p:nvSpPr>
          <p:cNvPr id="50" name="Rectangle 21"/>
          <p:cNvSpPr>
            <a:spLocks noChangeArrowheads="1"/>
          </p:cNvSpPr>
          <p:nvPr/>
        </p:nvSpPr>
        <p:spPr bwMode="auto">
          <a:xfrm>
            <a:off x="1" y="3394447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400"/>
          </a:p>
        </p:txBody>
      </p:sp>
      <p:sp>
        <p:nvSpPr>
          <p:cNvPr id="52" name="Rectangle 22"/>
          <p:cNvSpPr>
            <a:spLocks noChangeArrowheads="1"/>
          </p:cNvSpPr>
          <p:nvPr/>
        </p:nvSpPr>
        <p:spPr bwMode="auto">
          <a:xfrm>
            <a:off x="1" y="4004047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400"/>
          </a:p>
        </p:txBody>
      </p:sp>
      <p:sp>
        <p:nvSpPr>
          <p:cNvPr id="27" name="TextBox 26"/>
          <p:cNvSpPr txBox="1"/>
          <p:nvPr/>
        </p:nvSpPr>
        <p:spPr>
          <a:xfrm>
            <a:off x="1" y="3307275"/>
            <a:ext cx="12191999" cy="2390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Q     &amp;     A</a:t>
            </a:r>
          </a:p>
          <a:p>
            <a:pPr algn="ctr"/>
            <a:endParaRPr lang="en-US" altLang="ko-KR" sz="3733" b="1" dirty="0">
              <a:solidFill>
                <a:srgbClr val="507185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endParaRPr lang="en-US" altLang="ko-KR" sz="3733" b="1" dirty="0">
              <a:solidFill>
                <a:srgbClr val="507185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endParaRPr lang="en-US" altLang="ko-KR" sz="3733" b="1" dirty="0">
              <a:solidFill>
                <a:srgbClr val="507185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0128" y="1222781"/>
            <a:ext cx="10883178" cy="5215812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7" name="모서리가 둥근 직사각형 5"/>
          <p:cNvSpPr/>
          <p:nvPr/>
        </p:nvSpPr>
        <p:spPr>
          <a:xfrm>
            <a:off x="9677400" y="251988"/>
            <a:ext cx="2270760" cy="361235"/>
          </a:xfrm>
          <a:prstGeom prst="roundRect">
            <a:avLst/>
          </a:prstGeom>
          <a:solidFill>
            <a:srgbClr val="FFFFFF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우리같이 농구 </a:t>
            </a:r>
            <a:r>
              <a:rPr lang="ko-KR" altLang="en-US" sz="1867" dirty="0" err="1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할래</a:t>
            </a:r>
            <a:r>
              <a:rPr lang="en-US" altLang="ko-KR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1867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79077" y="290058"/>
            <a:ext cx="5805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 </a:t>
            </a:r>
            <a:r>
              <a:rPr lang="en-US" altLang="ko-KR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기획     설계    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스토리보드     테스트 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     기대효과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484098" y="302622"/>
            <a:ext cx="1308210" cy="310601"/>
          </a:xfrm>
          <a:prstGeom prst="rect">
            <a:avLst/>
          </a:prstGeom>
          <a:noFill/>
          <a:ln w="19050">
            <a:solidFill>
              <a:srgbClr val="FFFF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274551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모서리가 둥근 직사각형 5"/>
          <p:cNvSpPr/>
          <p:nvPr/>
        </p:nvSpPr>
        <p:spPr>
          <a:xfrm>
            <a:off x="9677400" y="251988"/>
            <a:ext cx="2270760" cy="361235"/>
          </a:xfrm>
          <a:prstGeom prst="roundRect">
            <a:avLst/>
          </a:prstGeom>
          <a:solidFill>
            <a:srgbClr val="FFFFFF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우리같이 농구 </a:t>
            </a:r>
            <a:r>
              <a:rPr lang="ko-KR" altLang="en-US" sz="1867" dirty="0" err="1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할래</a:t>
            </a:r>
            <a:r>
              <a:rPr lang="en-US" altLang="ko-KR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1867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" y="829885"/>
            <a:ext cx="1219199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  팀원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179077" y="290058"/>
            <a:ext cx="5805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 </a:t>
            </a:r>
            <a:r>
              <a:rPr lang="en-US" altLang="ko-KR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기획     설계    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스토리보드     테스트 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     기대효과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305576" y="270298"/>
            <a:ext cx="1271115" cy="346938"/>
          </a:xfrm>
          <a:prstGeom prst="rect">
            <a:avLst/>
          </a:prstGeom>
          <a:noFill/>
          <a:ln w="19050">
            <a:solidFill>
              <a:srgbClr val="FFFF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21423"/>
              </p:ext>
            </p:extLst>
          </p:nvPr>
        </p:nvGraphicFramePr>
        <p:xfrm>
          <a:off x="1951358" y="4519676"/>
          <a:ext cx="8289283" cy="230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031">
                  <a:extLst>
                    <a:ext uri="{9D8B030D-6E8A-4147-A177-3AD203B41FA5}">
                      <a16:colId xmlns:a16="http://schemas.microsoft.com/office/drawing/2014/main" val="373560686"/>
                    </a:ext>
                  </a:extLst>
                </a:gridCol>
                <a:gridCol w="5905252">
                  <a:extLst>
                    <a:ext uri="{9D8B030D-6E8A-4147-A177-3AD203B41FA5}">
                      <a16:colId xmlns:a16="http://schemas.microsoft.com/office/drawing/2014/main" val="676844871"/>
                    </a:ext>
                  </a:extLst>
                </a:gridCol>
              </a:tblGrid>
              <a:tr h="42904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난 소 공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6164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한 호 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PM</a:t>
                      </a:r>
                      <a:r>
                        <a:rPr lang="ko-KR" altLang="en-US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</a:t>
                      </a:r>
                      <a:r>
                        <a:rPr lang="en-US" altLang="ko-KR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프로젝트 총괄 및 </a:t>
                      </a:r>
                      <a:r>
                        <a:rPr lang="ko-KR" altLang="en-US" dirty="0" err="1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코더</a:t>
                      </a:r>
                      <a:r>
                        <a:rPr lang="en-US" altLang="ko-KR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712926"/>
                  </a:ext>
                </a:extLst>
              </a:tr>
              <a:tr h="286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이 현 우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Data &amp; Research Manager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619000"/>
                  </a:ext>
                </a:extLst>
              </a:tr>
              <a:tr h="286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김 동 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UI Director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293745"/>
                  </a:ext>
                </a:extLst>
              </a:tr>
              <a:tr h="286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황 도 훈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Sub Manager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29528"/>
                  </a:ext>
                </a:extLst>
              </a:tr>
              <a:tr h="286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심 재 민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Coder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297558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04"/>
          <a:stretch/>
        </p:blipFill>
        <p:spPr>
          <a:xfrm>
            <a:off x="3850208" y="922954"/>
            <a:ext cx="4463221" cy="3042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56111" y="4074218"/>
            <a:ext cx="4079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&lt; </a:t>
            </a:r>
            <a:r>
              <a:rPr lang="ko-KR" altLang="en-US" sz="25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민주적 팀 구성방법 </a:t>
            </a:r>
            <a:r>
              <a:rPr lang="en-US" altLang="ko-KR" sz="25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&gt;</a:t>
            </a:r>
            <a:endParaRPr lang="ko-KR" altLang="en-US" sz="2500" b="1" dirty="0">
              <a:solidFill>
                <a:srgbClr val="507185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314" y="824532"/>
            <a:ext cx="12055151" cy="601480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90531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1816806" y="1570665"/>
            <a:ext cx="1362271" cy="201048"/>
          </a:xfrm>
          <a:prstGeom prst="rect">
            <a:avLst/>
          </a:prstGeom>
          <a:solidFill>
            <a:srgbClr val="C5E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TextBox 22"/>
          <p:cNvSpPr txBox="1"/>
          <p:nvPr/>
        </p:nvSpPr>
        <p:spPr>
          <a:xfrm>
            <a:off x="18662" y="1530351"/>
            <a:ext cx="40204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1500" b="1" dirty="0">
                <a:latin typeface="Yoon 윤고딕 530_TT" pitchFamily="18" charset="-127"/>
                <a:ea typeface="Yoon 윤고딕 530_TT" pitchFamily="18" charset="-127"/>
              </a:rPr>
              <a:t>농구를 같이 즐길 인원을</a:t>
            </a:r>
            <a:endParaRPr lang="en-US" altLang="ko-KR" sz="1500" b="1" dirty="0">
              <a:latin typeface="Yoon 윤고딕 530_TT" pitchFamily="18" charset="-127"/>
              <a:ea typeface="Yoon 윤고딕 530_TT" pitchFamily="18" charset="-127"/>
            </a:endParaRPr>
          </a:p>
          <a:p>
            <a:pPr algn="ctr"/>
            <a:r>
              <a:rPr lang="ko-KR" altLang="en-US" sz="1500" b="1" dirty="0">
                <a:latin typeface="Yoon 윤고딕 530_TT" pitchFamily="18" charset="-127"/>
                <a:ea typeface="Yoon 윤고딕 530_TT" pitchFamily="18" charset="-127"/>
              </a:rPr>
              <a:t>모으는 것은 쉽지 않다</a:t>
            </a:r>
            <a:r>
              <a:rPr lang="en-US" altLang="ko-KR" sz="1500" b="1" dirty="0">
                <a:latin typeface="Yoon 윤고딕 530_TT" pitchFamily="18" charset="-127"/>
                <a:ea typeface="Yoon 윤고딕 530_TT" pitchFamily="18" charset="-127"/>
              </a:rPr>
              <a:t>.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0206437" y="1514980"/>
            <a:ext cx="1212686" cy="263221"/>
          </a:xfrm>
          <a:prstGeom prst="rect">
            <a:avLst/>
          </a:prstGeom>
          <a:solidFill>
            <a:srgbClr val="C5E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3" name="TextBox 32"/>
          <p:cNvSpPr txBox="1"/>
          <p:nvPr/>
        </p:nvSpPr>
        <p:spPr>
          <a:xfrm>
            <a:off x="8016212" y="1494713"/>
            <a:ext cx="4175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Yoon 윤고딕 530_TT" pitchFamily="18" charset="-127"/>
                <a:ea typeface="Yoon 윤고딕 530_TT" pitchFamily="18" charset="-127"/>
              </a:rPr>
              <a:t>3. </a:t>
            </a:r>
            <a:r>
              <a:rPr lang="ko-KR" altLang="en-US" sz="1600" b="1" dirty="0">
                <a:latin typeface="Yoon 윤고딕 530_TT" pitchFamily="18" charset="-127"/>
                <a:ea typeface="Yoon 윤고딕 530_TT" pitchFamily="18" charset="-127"/>
              </a:rPr>
              <a:t>다른 사람들과 </a:t>
            </a:r>
            <a:r>
              <a:rPr lang="ko-KR" altLang="en-US" sz="1600" b="1" u="sng" dirty="0">
                <a:latin typeface="Yoon 윤고딕 530_TT" pitchFamily="18" charset="-127"/>
                <a:ea typeface="Yoon 윤고딕 530_TT" pitchFamily="18" charset="-127"/>
              </a:rPr>
              <a:t>지역</a:t>
            </a:r>
            <a:r>
              <a:rPr lang="en-US" altLang="ko-KR" sz="1600" b="1" u="sng" dirty="0">
                <a:latin typeface="Yoon 윤고딕 530_TT" pitchFamily="18" charset="-127"/>
                <a:ea typeface="Yoon 윤고딕 530_TT" pitchFamily="18" charset="-127"/>
              </a:rPr>
              <a:t>, </a:t>
            </a:r>
            <a:r>
              <a:rPr lang="ko-KR" altLang="en-US" sz="1600" b="1" u="sng" dirty="0">
                <a:latin typeface="Yoon 윤고딕 530_TT" pitchFamily="18" charset="-127"/>
                <a:ea typeface="Yoon 윤고딕 530_TT" pitchFamily="18" charset="-127"/>
              </a:rPr>
              <a:t>시간별로</a:t>
            </a:r>
            <a:endParaRPr lang="en-US" altLang="ko-KR" sz="1600" b="1" u="sng" dirty="0">
              <a:latin typeface="Yoon 윤고딕 530_TT" pitchFamily="18" charset="-127"/>
              <a:ea typeface="Yoon 윤고딕 530_TT" pitchFamily="18" charset="-127"/>
            </a:endParaRPr>
          </a:p>
          <a:p>
            <a:pPr algn="ctr"/>
            <a:r>
              <a:rPr lang="ko-KR" altLang="en-US" sz="1600" b="1" dirty="0">
                <a:latin typeface="Yoon 윤고딕 530_TT" pitchFamily="18" charset="-127"/>
                <a:ea typeface="Yoon 윤고딕 530_TT" pitchFamily="18" charset="-127"/>
              </a:rPr>
              <a:t>팀을 구성</a:t>
            </a:r>
            <a:r>
              <a:rPr lang="en-US" altLang="ko-KR" sz="1600" b="1" dirty="0">
                <a:latin typeface="Yoon 윤고딕 530_TT" pitchFamily="18" charset="-127"/>
                <a:ea typeface="Yoon 윤고딕 530_TT" pitchFamily="18" charset="-127"/>
              </a:rPr>
              <a:t> </a:t>
            </a:r>
            <a:r>
              <a:rPr lang="ko-KR" altLang="en-US" sz="1600" b="1" dirty="0">
                <a:latin typeface="Yoon 윤고딕 530_TT" pitchFamily="18" charset="-127"/>
                <a:ea typeface="Yoon 윤고딕 530_TT" pitchFamily="18" charset="-127"/>
              </a:rPr>
              <a:t>해보자</a:t>
            </a:r>
            <a:r>
              <a:rPr lang="en-US" altLang="ko-KR" sz="1600" b="1" dirty="0">
                <a:latin typeface="Yoon 윤고딕 530_TT" pitchFamily="18" charset="-127"/>
                <a:ea typeface="Yoon 윤고딕 530_TT" pitchFamily="18" charset="-127"/>
              </a:rPr>
              <a:t>!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262014" y="1517928"/>
            <a:ext cx="1798662" cy="259746"/>
          </a:xfrm>
          <a:prstGeom prst="rect">
            <a:avLst/>
          </a:prstGeom>
          <a:solidFill>
            <a:srgbClr val="C5E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4" name="TextBox 23"/>
          <p:cNvSpPr txBox="1"/>
          <p:nvPr/>
        </p:nvSpPr>
        <p:spPr>
          <a:xfrm>
            <a:off x="4079776" y="1479326"/>
            <a:ext cx="3895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Yoon 윤고딕 530_TT" pitchFamily="18" charset="-127"/>
                <a:ea typeface="Yoon 윤고딕 530_TT" pitchFamily="18" charset="-127"/>
              </a:rPr>
              <a:t>2. ‘</a:t>
            </a:r>
            <a:r>
              <a:rPr lang="ko-KR" altLang="en-US" sz="1600" b="1" dirty="0">
                <a:latin typeface="Yoon 윤고딕 530_TT" pitchFamily="18" charset="-127"/>
                <a:ea typeface="Yoon 윤고딕 530_TT" pitchFamily="18" charset="-127"/>
              </a:rPr>
              <a:t>팀을 구성 할 수 있는</a:t>
            </a:r>
            <a:r>
              <a:rPr lang="en-US" altLang="ko-KR" sz="1600" b="1" dirty="0">
                <a:latin typeface="Yoon 윤고딕 530_TT" pitchFamily="18" charset="-127"/>
                <a:ea typeface="Yoon 윤고딕 530_TT" pitchFamily="18" charset="-127"/>
              </a:rPr>
              <a:t>’</a:t>
            </a:r>
          </a:p>
          <a:p>
            <a:pPr algn="ctr"/>
            <a:r>
              <a:rPr lang="ko-KR" altLang="en-US" sz="1600" b="1" dirty="0">
                <a:latin typeface="Yoon 윤고딕 530_TT" pitchFamily="18" charset="-127"/>
                <a:ea typeface="Yoon 윤고딕 530_TT" pitchFamily="18" charset="-127"/>
              </a:rPr>
              <a:t>서비스를 만들어보자</a:t>
            </a:r>
            <a:r>
              <a:rPr lang="en-US" altLang="ko-KR" sz="1600" b="1" dirty="0">
                <a:latin typeface="Yoon 윤고딕 530_TT" pitchFamily="18" charset="-127"/>
                <a:ea typeface="Yoon 윤고딕 530_TT" pitchFamily="18" charset="-127"/>
              </a:rPr>
              <a:t>!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4079776" y="1479325"/>
            <a:ext cx="0" cy="4608512"/>
          </a:xfrm>
          <a:prstGeom prst="line">
            <a:avLst/>
          </a:prstGeom>
          <a:ln w="38100">
            <a:solidFill>
              <a:srgbClr val="53B4B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8016213" y="1479325"/>
            <a:ext cx="0" cy="4608512"/>
          </a:xfrm>
          <a:prstGeom prst="line">
            <a:avLst/>
          </a:prstGeom>
          <a:ln w="38100">
            <a:solidFill>
              <a:srgbClr val="53B4B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형 설명선 27"/>
          <p:cNvSpPr/>
          <p:nvPr/>
        </p:nvSpPr>
        <p:spPr>
          <a:xfrm flipH="1" flipV="1">
            <a:off x="4232145" y="5379025"/>
            <a:ext cx="1529312" cy="1400807"/>
          </a:xfrm>
          <a:prstGeom prst="wedgeEllipseCallout">
            <a:avLst>
              <a:gd name="adj1" fmla="val -29479"/>
              <a:gd name="adj2" fmla="val 63321"/>
            </a:avLst>
          </a:prstGeom>
          <a:solidFill>
            <a:srgbClr val="53B4B9"/>
          </a:solidFill>
          <a:ln>
            <a:solidFill>
              <a:srgbClr val="53B4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4263669" y="5787040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우리 같이</a:t>
            </a:r>
            <a:endParaRPr lang="en-US" altLang="ko-KR" sz="1600" dirty="0">
              <a:solidFill>
                <a:schemeClr val="bg1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농구해요</a:t>
            </a:r>
            <a:r>
              <a:rPr lang="en-US" altLang="ko-KR" sz="1600" dirty="0">
                <a:solidFill>
                  <a:schemeClr val="bg1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!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9" r="27578" b="13267"/>
          <a:stretch/>
        </p:blipFill>
        <p:spPr>
          <a:xfrm>
            <a:off x="1183772" y="2257310"/>
            <a:ext cx="1699640" cy="357085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9" r="27578" b="13267"/>
          <a:stretch/>
        </p:blipFill>
        <p:spPr>
          <a:xfrm>
            <a:off x="4855548" y="3320560"/>
            <a:ext cx="889134" cy="186802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9" r="27578" b="13267"/>
          <a:stretch/>
        </p:blipFill>
        <p:spPr>
          <a:xfrm>
            <a:off x="6401267" y="3323275"/>
            <a:ext cx="889134" cy="18680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9" r="27578" b="13267"/>
          <a:stretch/>
        </p:blipFill>
        <p:spPr>
          <a:xfrm>
            <a:off x="5688271" y="2386548"/>
            <a:ext cx="889134" cy="18680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01"/>
          <a:stretch/>
        </p:blipFill>
        <p:spPr>
          <a:xfrm>
            <a:off x="8124939" y="3190133"/>
            <a:ext cx="2044186" cy="17661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87"/>
          <a:stretch/>
        </p:blipFill>
        <p:spPr>
          <a:xfrm>
            <a:off x="10169125" y="3190133"/>
            <a:ext cx="2125880" cy="175625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" y="829885"/>
            <a:ext cx="1219199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733" b="1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  기획 의도</a:t>
            </a:r>
            <a:endParaRPr lang="ko-KR" altLang="en-US" sz="3733" b="1" dirty="0">
              <a:solidFill>
                <a:srgbClr val="507185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314" y="843194"/>
            <a:ext cx="12055151" cy="595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1" name="모서리가 둥근 직사각형 5"/>
          <p:cNvSpPr/>
          <p:nvPr/>
        </p:nvSpPr>
        <p:spPr>
          <a:xfrm>
            <a:off x="9677400" y="251988"/>
            <a:ext cx="2270760" cy="361235"/>
          </a:xfrm>
          <a:prstGeom prst="roundRect">
            <a:avLst/>
          </a:prstGeom>
          <a:solidFill>
            <a:srgbClr val="FFFFFF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우리같이 농구 </a:t>
            </a:r>
            <a:r>
              <a:rPr lang="ko-KR" altLang="en-US" sz="1867" dirty="0" err="1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할래</a:t>
            </a:r>
            <a:r>
              <a:rPr lang="en-US" altLang="ko-KR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1867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79077" y="290058"/>
            <a:ext cx="5805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 </a:t>
            </a:r>
            <a:r>
              <a:rPr lang="en-US" altLang="ko-KR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기획     설계    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스토리보드     테스트 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     기대효과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305576" y="270298"/>
            <a:ext cx="1271115" cy="346938"/>
          </a:xfrm>
          <a:prstGeom prst="rect">
            <a:avLst/>
          </a:prstGeom>
          <a:noFill/>
          <a:ln w="19050">
            <a:solidFill>
              <a:srgbClr val="FFFF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4134907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" y="829885"/>
            <a:ext cx="1219199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  요구사항 분석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6095999" y="1719324"/>
            <a:ext cx="0" cy="4608512"/>
          </a:xfrm>
          <a:prstGeom prst="line">
            <a:avLst/>
          </a:prstGeom>
          <a:ln w="38100">
            <a:solidFill>
              <a:srgbClr val="53B4B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7" y="1673955"/>
            <a:ext cx="5486875" cy="46538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430" y="1710791"/>
            <a:ext cx="5804263" cy="461704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5314" y="843194"/>
            <a:ext cx="12055151" cy="595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모서리가 둥근 직사각형 5"/>
          <p:cNvSpPr/>
          <p:nvPr/>
        </p:nvSpPr>
        <p:spPr>
          <a:xfrm>
            <a:off x="9677400" y="251988"/>
            <a:ext cx="2270760" cy="361235"/>
          </a:xfrm>
          <a:prstGeom prst="roundRect">
            <a:avLst/>
          </a:prstGeom>
          <a:solidFill>
            <a:srgbClr val="FFFFFF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우리같이 농구 </a:t>
            </a:r>
            <a:r>
              <a:rPr lang="ko-KR" altLang="en-US" sz="1867" dirty="0" err="1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할래</a:t>
            </a:r>
            <a:r>
              <a:rPr lang="en-US" altLang="ko-KR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1867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9077" y="290058"/>
            <a:ext cx="5805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 </a:t>
            </a:r>
            <a:r>
              <a:rPr lang="en-US" altLang="ko-KR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기획     설계    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스토리보드     테스트 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     기대효과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305576" y="270298"/>
            <a:ext cx="1271115" cy="346938"/>
          </a:xfrm>
          <a:prstGeom prst="rect">
            <a:avLst/>
          </a:prstGeom>
          <a:noFill/>
          <a:ln w="19050">
            <a:solidFill>
              <a:srgbClr val="FFFF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76091057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>
            <a:cxnSpLocks/>
          </p:cNvCxnSpPr>
          <p:nvPr/>
        </p:nvCxnSpPr>
        <p:spPr>
          <a:xfrm>
            <a:off x="4079776" y="2304490"/>
            <a:ext cx="0" cy="3204211"/>
          </a:xfrm>
          <a:prstGeom prst="line">
            <a:avLst/>
          </a:prstGeom>
          <a:ln w="38100">
            <a:solidFill>
              <a:srgbClr val="53B4B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cxnSpLocks/>
          </p:cNvCxnSpPr>
          <p:nvPr/>
        </p:nvCxnSpPr>
        <p:spPr>
          <a:xfrm>
            <a:off x="8016213" y="2259886"/>
            <a:ext cx="0" cy="3204211"/>
          </a:xfrm>
          <a:prstGeom prst="line">
            <a:avLst/>
          </a:prstGeom>
          <a:ln w="38100">
            <a:solidFill>
              <a:srgbClr val="53B4B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" y="845419"/>
            <a:ext cx="1219199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  산출물</a:t>
            </a:r>
            <a:r>
              <a:rPr lang="en-US" altLang="ko-KR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관리 도구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0" y="3114212"/>
            <a:ext cx="3619924" cy="14354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923" y="2704373"/>
            <a:ext cx="3392143" cy="22551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06" y="2892241"/>
            <a:ext cx="3659799" cy="187942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0" y="5666003"/>
            <a:ext cx="4079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소스코드 공유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79776" y="5666003"/>
            <a:ext cx="39364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Project </a:t>
            </a:r>
            <a:r>
              <a:rPr lang="ko-KR" altLang="en-US" sz="25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우선순위 관리</a:t>
            </a:r>
            <a:endParaRPr lang="en-US" altLang="ko-KR" sz="2500" b="1" dirty="0">
              <a:solidFill>
                <a:srgbClr val="507185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25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및</a:t>
            </a:r>
            <a:r>
              <a:rPr lang="en-US" altLang="ko-KR" sz="25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5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의사소통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016212" y="5666003"/>
            <a:ext cx="40797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산출물 관리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5314" y="843194"/>
            <a:ext cx="12055151" cy="595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모서리가 둥근 직사각형 5"/>
          <p:cNvSpPr/>
          <p:nvPr/>
        </p:nvSpPr>
        <p:spPr>
          <a:xfrm>
            <a:off x="9677400" y="251988"/>
            <a:ext cx="2270760" cy="361235"/>
          </a:xfrm>
          <a:prstGeom prst="roundRect">
            <a:avLst/>
          </a:prstGeom>
          <a:solidFill>
            <a:srgbClr val="FFFFFF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우리같이 농구 </a:t>
            </a:r>
            <a:r>
              <a:rPr lang="ko-KR" altLang="en-US" sz="1867" dirty="0" err="1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할래</a:t>
            </a:r>
            <a:r>
              <a:rPr lang="en-US" altLang="ko-KR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1867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79077" y="290058"/>
            <a:ext cx="5805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 </a:t>
            </a:r>
            <a:r>
              <a:rPr lang="en-US" altLang="ko-KR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기획     설계    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스토리보드     테스트 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     기대효과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305576" y="270298"/>
            <a:ext cx="1271115" cy="346938"/>
          </a:xfrm>
          <a:prstGeom prst="rect">
            <a:avLst/>
          </a:prstGeom>
          <a:noFill/>
          <a:ln w="19050">
            <a:solidFill>
              <a:srgbClr val="FFFF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5529706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" y="845419"/>
            <a:ext cx="1219199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  산출물</a:t>
            </a:r>
            <a:r>
              <a:rPr lang="en-US" altLang="ko-KR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관리 도구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5314" y="843194"/>
            <a:ext cx="12055151" cy="595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646442"/>
            <a:ext cx="3201980" cy="4531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636" y="1646442"/>
            <a:ext cx="3954393" cy="201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65" y="4152355"/>
            <a:ext cx="3813564" cy="2025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502" y="1646441"/>
            <a:ext cx="3564003" cy="4531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모서리가 둥근 직사각형 5"/>
          <p:cNvSpPr/>
          <p:nvPr/>
        </p:nvSpPr>
        <p:spPr>
          <a:xfrm>
            <a:off x="9677400" y="251988"/>
            <a:ext cx="2270760" cy="361235"/>
          </a:xfrm>
          <a:prstGeom prst="roundRect">
            <a:avLst/>
          </a:prstGeom>
          <a:solidFill>
            <a:srgbClr val="FFFFFF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우리같이 농구 </a:t>
            </a:r>
            <a:r>
              <a:rPr lang="ko-KR" altLang="en-US" sz="1867" dirty="0" err="1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할래</a:t>
            </a:r>
            <a:r>
              <a:rPr lang="en-US" altLang="ko-KR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1867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9077" y="290058"/>
            <a:ext cx="5805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 </a:t>
            </a:r>
            <a:r>
              <a:rPr lang="en-US" altLang="ko-KR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기획     설계    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스토리보드     테스트 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     기대효과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305576" y="270298"/>
            <a:ext cx="1271115" cy="346938"/>
          </a:xfrm>
          <a:prstGeom prst="rect">
            <a:avLst/>
          </a:prstGeom>
          <a:noFill/>
          <a:ln w="19050">
            <a:solidFill>
              <a:srgbClr val="FFFF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84643277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175446" y="6056427"/>
            <a:ext cx="1637594" cy="374854"/>
          </a:xfrm>
          <a:prstGeom prst="rect">
            <a:avLst/>
          </a:prstGeom>
          <a:solidFill>
            <a:srgbClr val="C5E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0" y="5645368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관리가 편리하고 규모가 작은 </a:t>
            </a:r>
            <a:endParaRPr lang="en-US" altLang="ko-KR" sz="2500" b="1" dirty="0">
              <a:solidFill>
                <a:srgbClr val="507185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25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프로젝트에 적합한 폭포수 모델 적용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" y="845419"/>
            <a:ext cx="1219199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  </a:t>
            </a:r>
            <a:r>
              <a:rPr lang="ko-KR" altLang="en-US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생명주기 모델 </a:t>
            </a:r>
            <a:endParaRPr lang="en-US" altLang="ko-KR" sz="3733" b="1" dirty="0">
              <a:solidFill>
                <a:srgbClr val="507185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04"/>
          <a:stretch/>
        </p:blipFill>
        <p:spPr>
          <a:xfrm>
            <a:off x="3570349" y="1175476"/>
            <a:ext cx="5051302" cy="42580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56560" y="5645368"/>
            <a:ext cx="965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&lt;</a:t>
            </a:r>
            <a:endParaRPr lang="ko-KR" altLang="en-US" sz="5000" b="1" dirty="0">
              <a:solidFill>
                <a:srgbClr val="507185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40651" y="5658401"/>
            <a:ext cx="965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&gt;</a:t>
            </a:r>
            <a:endParaRPr lang="ko-KR" altLang="en-US" sz="5000" b="1" dirty="0">
              <a:solidFill>
                <a:srgbClr val="507185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314" y="843194"/>
            <a:ext cx="12055151" cy="595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모서리가 둥근 직사각형 5"/>
          <p:cNvSpPr/>
          <p:nvPr/>
        </p:nvSpPr>
        <p:spPr>
          <a:xfrm>
            <a:off x="9677400" y="251988"/>
            <a:ext cx="2270760" cy="361235"/>
          </a:xfrm>
          <a:prstGeom prst="roundRect">
            <a:avLst/>
          </a:prstGeom>
          <a:solidFill>
            <a:srgbClr val="FFFFFF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우리같이 농구 </a:t>
            </a:r>
            <a:r>
              <a:rPr lang="ko-KR" altLang="en-US" sz="1867" dirty="0" err="1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할래</a:t>
            </a:r>
            <a:r>
              <a:rPr lang="en-US" altLang="ko-KR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1867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79077" y="290058"/>
            <a:ext cx="5805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 </a:t>
            </a:r>
            <a:r>
              <a:rPr lang="en-US" altLang="ko-KR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기획     설계    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스토리보드     테스트 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     기대효과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305576" y="270298"/>
            <a:ext cx="1271115" cy="346938"/>
          </a:xfrm>
          <a:prstGeom prst="rect">
            <a:avLst/>
          </a:prstGeom>
          <a:noFill/>
          <a:ln w="19050">
            <a:solidFill>
              <a:srgbClr val="FFFF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6166609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" y="845419"/>
            <a:ext cx="1219199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733" b="1" dirty="0">
                <a:solidFill>
                  <a:srgbClr val="507185"/>
                </a:solidFill>
                <a:latin typeface="나눔바른고딕" pitchFamily="50" charset="-127"/>
                <a:ea typeface="나눔바른고딕" pitchFamily="50" charset="-127"/>
              </a:rPr>
              <a:t>   주요 일정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621773"/>
              </p:ext>
            </p:extLst>
          </p:nvPr>
        </p:nvGraphicFramePr>
        <p:xfrm>
          <a:off x="892178" y="1856277"/>
          <a:ext cx="10407644" cy="407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848">
                  <a:extLst>
                    <a:ext uri="{9D8B030D-6E8A-4147-A177-3AD203B41FA5}">
                      <a16:colId xmlns:a16="http://schemas.microsoft.com/office/drawing/2014/main" val="373560686"/>
                    </a:ext>
                  </a:extLst>
                </a:gridCol>
                <a:gridCol w="2378164">
                  <a:extLst>
                    <a:ext uri="{9D8B030D-6E8A-4147-A177-3AD203B41FA5}">
                      <a16:colId xmlns:a16="http://schemas.microsoft.com/office/drawing/2014/main" val="282406758"/>
                    </a:ext>
                  </a:extLst>
                </a:gridCol>
                <a:gridCol w="5327632">
                  <a:extLst>
                    <a:ext uri="{9D8B030D-6E8A-4147-A177-3AD203B41FA5}">
                      <a16:colId xmlns:a16="http://schemas.microsoft.com/office/drawing/2014/main" val="1495236223"/>
                    </a:ext>
                  </a:extLst>
                </a:gridCol>
              </a:tblGrid>
              <a:tr h="6921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단 계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일 정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산출물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616494"/>
                  </a:ext>
                </a:extLst>
              </a:tr>
              <a:tr h="535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요구사항 분석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4. 20 ~ 5. 12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프로젝트 계획서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(4. 20 ~ 4. 28)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요구사항 명세서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(4. 28 ~ 5. 3)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통합기능 계획서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(UI, DB,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기능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테스트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) (5. 4 ~ 5. 12)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712926"/>
                  </a:ext>
                </a:extLst>
              </a:tr>
              <a:tr h="535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설계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5. 13 ~ 5. 31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기능 설계서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(5. 13 ~ 5. 31)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* UI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설계서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(5. 13 ~ 5. 31)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* DB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설계서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(5. 13 ~ 5. 31)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370316"/>
                  </a:ext>
                </a:extLst>
              </a:tr>
              <a:tr h="535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구현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6. 1 ~ 6. 4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* UI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구현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(6. 1 ~ 6. 3)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기능 구현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(6. 1 ~ 6. 3)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* DB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구현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(6. 4 ~ 6. 4)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937781"/>
                  </a:ext>
                </a:extLst>
              </a:tr>
              <a:tr h="535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테스트 및 유지보수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6. 5 ~ 6. 8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통합 테스트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(UI, DB,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기능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)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(6. 5 ~ 6. 6)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*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보고서 작성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(6. 7 ~ 6. 8)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48439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892178" y="1856277"/>
            <a:ext cx="10407644" cy="4075393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5314" y="843194"/>
            <a:ext cx="12055151" cy="59553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-27383"/>
            <a:ext cx="12192000" cy="820432"/>
          </a:xfrm>
          <a:prstGeom prst="rect">
            <a:avLst/>
          </a:prstGeom>
          <a:solidFill>
            <a:srgbClr val="9CD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모서리가 둥근 직사각형 5"/>
          <p:cNvSpPr/>
          <p:nvPr/>
        </p:nvSpPr>
        <p:spPr>
          <a:xfrm>
            <a:off x="9677400" y="251988"/>
            <a:ext cx="2270760" cy="361235"/>
          </a:xfrm>
          <a:prstGeom prst="roundRect">
            <a:avLst/>
          </a:prstGeom>
          <a:solidFill>
            <a:srgbClr val="FFFFFF"/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우리같이 농구 </a:t>
            </a:r>
            <a:r>
              <a:rPr lang="ko-KR" altLang="en-US" sz="1867" dirty="0" err="1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할래</a:t>
            </a:r>
            <a:r>
              <a:rPr lang="en-US" altLang="ko-KR" sz="1867" dirty="0">
                <a:solidFill>
                  <a:srgbClr val="53B4B9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?</a:t>
            </a:r>
            <a:endParaRPr lang="ko-KR" altLang="en-US" sz="1867" dirty="0">
              <a:solidFill>
                <a:srgbClr val="53B4B9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9077" y="290058"/>
            <a:ext cx="5805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 소개 </a:t>
            </a:r>
            <a:r>
              <a:rPr lang="en-US" altLang="ko-KR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기획     설계    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스토리보드     테스트 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시연     기대효과</a:t>
            </a:r>
            <a:r>
              <a:rPr lang="en-US" altLang="ko-KR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소감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305576" y="270298"/>
            <a:ext cx="1271115" cy="346938"/>
          </a:xfrm>
          <a:prstGeom prst="rect">
            <a:avLst/>
          </a:prstGeom>
          <a:noFill/>
          <a:ln w="19050">
            <a:solidFill>
              <a:srgbClr val="FFFFFF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71059876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3345</TotalTime>
  <Words>1808</Words>
  <Application>Microsoft Office PowerPoint</Application>
  <PresentationFormat>와이드스크린</PresentationFormat>
  <Paragraphs>291</Paragraphs>
  <Slides>25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Arial</vt:lpstr>
      <vt:lpstr>Trebuchet MS</vt:lpstr>
      <vt:lpstr>Wingdings</vt:lpstr>
      <vt:lpstr>나눔바른고딕</vt:lpstr>
      <vt:lpstr>Calibri</vt:lpstr>
      <vt:lpstr>맑은 고딕</vt:lpstr>
      <vt:lpstr>Yoon 윤고딕 530_TT</vt:lpstr>
      <vt:lpstr>굴림</vt:lpstr>
      <vt:lpstr>-윤고딕310</vt:lpstr>
      <vt:lpstr>-윤고딕330</vt:lpstr>
      <vt:lpstr>08서울남산체 EB</vt:lpstr>
      <vt:lpstr>Forte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최현</dc:creator>
  <cp:lastModifiedBy>DoHun</cp:lastModifiedBy>
  <cp:revision>221</cp:revision>
  <dcterms:created xsi:type="dcterms:W3CDTF">2015-11-26T04:31:46Z</dcterms:created>
  <dcterms:modified xsi:type="dcterms:W3CDTF">2017-06-09T06:18:15Z</dcterms:modified>
</cp:coreProperties>
</file>